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59" r:id="rId5"/>
    <p:sldId id="271" r:id="rId6"/>
    <p:sldId id="272" r:id="rId7"/>
    <p:sldId id="274" r:id="rId8"/>
    <p:sldId id="273" r:id="rId9"/>
    <p:sldId id="275" r:id="rId10"/>
  </p:sldIdLst>
  <p:sldSz cx="18288000" cy="10287000"/>
  <p:notesSz cx="6858000" cy="9144000"/>
  <p:embeddedFontLst>
    <p:embeddedFont>
      <p:font typeface="微軟正黑體" panose="020B0604030504040204" pitchFamily="34" charset="-120"/>
      <p:regular r:id="rId13"/>
      <p:bold r:id="rId14"/>
    </p:embeddedFont>
    <p:embeddedFont>
      <p:font typeface="標楷體" panose="03000509000000000000" pitchFamily="65" charset="-120"/>
      <p:regular r:id="rId15"/>
    </p:embeddedFont>
    <p:embeddedFont>
      <p:font typeface="Wingdings 3" panose="05040102010807070707" pitchFamily="18" charset="2"/>
      <p:regular r:id="rId16"/>
    </p:embeddedFont>
    <p:embeddedFont>
      <p:font typeface="王漢宗顏楷體" panose="02020500000000000000" charset="-120"/>
      <p:regular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9" autoAdjust="0"/>
    <p:restoredTop sz="81718" autoAdjust="0"/>
  </p:normalViewPr>
  <p:slideViewPr>
    <p:cSldViewPr>
      <p:cViewPr varScale="1">
        <p:scale>
          <a:sx n="40" d="100"/>
          <a:sy n="40" d="100"/>
        </p:scale>
        <p:origin x="26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637C3-5F8E-4D60-B73D-763DFB9D7203}" type="datetimeFigureOut">
              <a:rPr lang="zh-TW" altLang="en-US" smtClean="0"/>
              <a:t>2024/3/2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439F2-9938-4797-97E9-23B809D4AC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151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DEB8A-E222-464C-AA38-DE2DD2DB061D}" type="datetimeFigureOut">
              <a:rPr lang="zh-TW" altLang="en-US" smtClean="0"/>
              <a:t>2024/3/2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44353-7004-4804-8586-01B0D8A671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455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44353-7004-4804-8586-01B0D8A671C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777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44353-7004-4804-8586-01B0D8A671C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6061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44353-7004-4804-8586-01B0D8A671C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8111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44353-7004-4804-8586-01B0D8A671C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5170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44353-7004-4804-8586-01B0D8A671C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5327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44353-7004-4804-8586-01B0D8A671C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93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820" y="3771901"/>
            <a:ext cx="13373099" cy="3394172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820" y="7166069"/>
            <a:ext cx="13373099" cy="16894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6485716"/>
            <a:ext cx="2616978" cy="1167884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679431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2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14400"/>
            <a:ext cx="13373099" cy="467556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12518" y="5257800"/>
            <a:ext cx="11304831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1905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3657601"/>
            <a:ext cx="13373100" cy="4087268"/>
          </a:xfrm>
        </p:spPr>
        <p:txBody>
          <a:bodyPr anchor="b">
            <a:normAutofit/>
          </a:bodyPr>
          <a:lstStyle>
            <a:lvl1pPr algn="l">
              <a:defRPr sz="72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47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9110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41111"/>
            <a:ext cx="13373099" cy="4320030"/>
          </a:xfrm>
        </p:spPr>
        <p:txBody>
          <a:bodyPr anchor="ctr">
            <a:normAutofit/>
          </a:bodyPr>
          <a:lstStyle>
            <a:lvl1pPr algn="l">
              <a:defRPr sz="72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4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23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42219" y="941108"/>
            <a:ext cx="3311402" cy="7925726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3818" y="941108"/>
            <a:ext cx="9715500" cy="7925726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88" y="936165"/>
            <a:ext cx="13367531" cy="192133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818" y="3200400"/>
            <a:ext cx="13373100" cy="566643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9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3088125"/>
            <a:ext cx="13373099" cy="220320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5295194"/>
            <a:ext cx="13373099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4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3818" y="3200400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86121" y="3189333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17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9060" y="2959055"/>
            <a:ext cx="598909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3819" y="3823449"/>
            <a:ext cx="6514340" cy="503109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259944" y="2954213"/>
            <a:ext cx="599850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50436" y="3818607"/>
            <a:ext cx="6508011" cy="503109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01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77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1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669132"/>
            <a:ext cx="5257799" cy="1464468"/>
          </a:xfrm>
        </p:spPr>
        <p:txBody>
          <a:bodyPr anchor="b"/>
          <a:lstStyle>
            <a:lvl1pPr algn="l">
              <a:defRPr sz="3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4518" y="669133"/>
            <a:ext cx="7772400" cy="812244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19" y="2397920"/>
            <a:ext cx="5257799" cy="639365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5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7200900"/>
            <a:ext cx="13373100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3818" y="952448"/>
            <a:ext cx="13373100" cy="578245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8051007"/>
            <a:ext cx="13373100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0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42900"/>
            <a:ext cx="4277274" cy="9957942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40832" y="-1179"/>
            <a:ext cx="3535011" cy="1028105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7432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9387" y="936165"/>
            <a:ext cx="13367531" cy="1921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8" y="3200400"/>
            <a:ext cx="13373100" cy="582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2419" y="9195656"/>
            <a:ext cx="1719425" cy="555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3819" y="9203713"/>
            <a:ext cx="114299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97719" y="1181674"/>
            <a:ext cx="116965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6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a.gov.tw/Article.aspx?a=498&amp;lang=1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facebook.com/hashtag/%E8%88%AA%E7%A9%BA%E5%99%A8%E7%B6%AD%E4%BF%AE%E5%B7%A5%E7%A8%8B%E5%B8%AB?__eep__=6&amp;__cft__%5b0%5d=AZVViv7DQRE7QRnMzLlCwZNtlhfFPcWhwNdfaKnl0C-leBgTSnYMsGoGFYQ2dnMAS7uFnRUzTJTbopgUsTaOiJbxBuhLq2OaqD39IHoWJfgkfVFLGIp5wIAwWO2rOYG5GCgAgJL5twRZJ-s9T9I4brJTPGUPwfNQ7NcZn3c9CBOZnOFeYbGMLVa9XAiKLgV_bZA&amp;__tn__=*NK-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jpe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1.jpe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8.sv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2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microsoft.com/office/2007/relationships/hdphoto" Target="../media/hdphoto2.wdp"/><Relationship Id="rId5" Type="http://schemas.openxmlformats.org/officeDocument/2006/relationships/image" Target="../media/image32.jpeg"/><Relationship Id="rId15" Type="http://schemas.openxmlformats.org/officeDocument/2006/relationships/image" Target="../media/image39.jpe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8.svg"/><Relationship Id="rId1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75FF4CB-1832-4198-5CB7-B69A64F05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>
            <a:off x="-230143" y="24168"/>
            <a:ext cx="10239387" cy="10434282"/>
          </a:xfrm>
          <a:prstGeom prst="rect">
            <a:avLst/>
          </a:prstGeom>
        </p:spPr>
      </p:pic>
      <p:sp>
        <p:nvSpPr>
          <p:cNvPr id="24" name="Freeform 24"/>
          <p:cNvSpPr/>
          <p:nvPr/>
        </p:nvSpPr>
        <p:spPr>
          <a:xfrm>
            <a:off x="12877800" y="24168"/>
            <a:ext cx="5026412" cy="1795147"/>
          </a:xfrm>
          <a:custGeom>
            <a:avLst/>
            <a:gdLst/>
            <a:ahLst/>
            <a:cxnLst/>
            <a:rect l="l" t="t" r="r" b="b"/>
            <a:pathLst>
              <a:path w="5026412" h="1795147">
                <a:moveTo>
                  <a:pt x="0" y="0"/>
                </a:moveTo>
                <a:lnTo>
                  <a:pt x="5026412" y="0"/>
                </a:lnTo>
                <a:lnTo>
                  <a:pt x="5026412" y="1795147"/>
                </a:lnTo>
                <a:lnTo>
                  <a:pt x="0" y="17951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9" name="TextBox 27"/>
          <p:cNvSpPr txBox="1"/>
          <p:nvPr/>
        </p:nvSpPr>
        <p:spPr>
          <a:xfrm>
            <a:off x="9099557" y="1813459"/>
            <a:ext cx="915457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434"/>
              </a:lnSpc>
            </a:pPr>
            <a:r>
              <a:rPr lang="en-US" altLang="zh-TW" sz="5499" spc="-192" dirty="0">
                <a:solidFill>
                  <a:srgbClr val="FF0000"/>
                </a:solidFill>
                <a:latin typeface="王漢宗顏楷體"/>
                <a:ea typeface="王漢宗顏楷體"/>
              </a:rPr>
              <a:t>113</a:t>
            </a:r>
            <a:r>
              <a:rPr lang="zh-TW" altLang="en-US" sz="5499" spc="-192" dirty="0">
                <a:solidFill>
                  <a:srgbClr val="FF0000"/>
                </a:solidFill>
                <a:latin typeface="王漢宗顏楷體"/>
                <a:ea typeface="王漢宗顏楷體"/>
              </a:rPr>
              <a:t>台北上課</a:t>
            </a:r>
            <a:r>
              <a:rPr lang="zh-TW" altLang="en-US" sz="5499" spc="-192" dirty="0">
                <a:solidFill>
                  <a:srgbClr val="005E64"/>
                </a:solidFill>
                <a:latin typeface="王漢宗顏楷體"/>
                <a:ea typeface="王漢宗顏楷體"/>
              </a:rPr>
              <a:t>航空電子系簡介</a:t>
            </a:r>
            <a:endParaRPr lang="en-US" sz="5499" spc="-192" dirty="0">
              <a:solidFill>
                <a:srgbClr val="005E64"/>
              </a:solidFill>
              <a:latin typeface="王漢宗顏楷體"/>
              <a:ea typeface="王漢宗顏楷體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32C54D63-8592-4F9D-B6D6-5F3E18B757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t="16400" r="17181" b="15351"/>
          <a:stretch/>
        </p:blipFill>
        <p:spPr>
          <a:xfrm>
            <a:off x="12249149" y="7044570"/>
            <a:ext cx="2253829" cy="206133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12203505" y="9286292"/>
            <a:ext cx="6450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spc="-192" dirty="0">
                <a:solidFill>
                  <a:srgbClr val="FF0000"/>
                </a:solidFill>
                <a:latin typeface="王漢宗顏楷體"/>
                <a:ea typeface="王漢宗顏楷體"/>
              </a:rPr>
              <a:t>謝宗煌            楊宜達 副主任</a:t>
            </a:r>
          </a:p>
          <a:p>
            <a:r>
              <a:rPr lang="zh-TW" altLang="en-US" sz="2800" spc="-192" dirty="0">
                <a:solidFill>
                  <a:srgbClr val="FF0000"/>
                </a:solidFill>
                <a:latin typeface="王漢宗顏楷體"/>
                <a:ea typeface="王漢宗顏楷體"/>
              </a:rPr>
              <a:t>研發長兼系主任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ED1AAE3D-4599-48DF-2417-4ADF3E0B7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7809" r="8401" b="9620"/>
          <a:stretch/>
        </p:blipFill>
        <p:spPr>
          <a:xfrm>
            <a:off x="15240000" y="7077170"/>
            <a:ext cx="2274280" cy="206133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631AB97C-3C87-4B69-96C1-EA56912C1A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61" t="19723" r="74412" b="29790"/>
          <a:stretch/>
        </p:blipFill>
        <p:spPr>
          <a:xfrm>
            <a:off x="12172950" y="2595681"/>
            <a:ext cx="5188930" cy="433369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782BF01-6300-8125-3869-EB305D20DC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755" y="473640"/>
            <a:ext cx="3333750" cy="410173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D363938-A77E-CE6A-A0C2-FDA89629E8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34" y="4091315"/>
            <a:ext cx="4105715" cy="4101732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46FB85BE-0CCD-8CD1-E129-432283499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664" y="397024"/>
            <a:ext cx="3333750" cy="41017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1150" y="164348"/>
            <a:ext cx="1174818" cy="1433534"/>
            <a:chOff x="0" y="0"/>
            <a:chExt cx="406400" cy="495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101146" y="1574543"/>
            <a:ext cx="4842454" cy="23338"/>
          </a:xfrm>
          <a:prstGeom prst="line">
            <a:avLst/>
          </a:prstGeom>
          <a:ln w="47625" cap="flat">
            <a:solidFill>
              <a:srgbClr val="014B5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561308" y="9258300"/>
            <a:ext cx="3314101" cy="1028700"/>
            <a:chOff x="0" y="0"/>
            <a:chExt cx="1597601" cy="4958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1394401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96384" y="9772650"/>
            <a:ext cx="2135484" cy="514350"/>
            <a:chOff x="0" y="0"/>
            <a:chExt cx="2058870" cy="4958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1855670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800225" y="9258300"/>
            <a:ext cx="1114912" cy="399751"/>
          </a:xfrm>
          <a:custGeom>
            <a:avLst/>
            <a:gdLst/>
            <a:ahLst/>
            <a:cxnLst/>
            <a:rect l="l" t="t" r="r" b="b"/>
            <a:pathLst>
              <a:path w="1114912" h="399751">
                <a:moveTo>
                  <a:pt x="0" y="0"/>
                </a:moveTo>
                <a:lnTo>
                  <a:pt x="1114912" y="0"/>
                </a:lnTo>
                <a:lnTo>
                  <a:pt x="1114912" y="399751"/>
                </a:lnTo>
                <a:lnTo>
                  <a:pt x="0" y="399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148704" b="-111560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0324023" y="2124880"/>
            <a:ext cx="869057" cy="86905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179472" y="3664888"/>
            <a:ext cx="869057" cy="86905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468459" y="5120814"/>
            <a:ext cx="869057" cy="8690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009276" y="6622927"/>
            <a:ext cx="869057" cy="86905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468459" y="8116256"/>
            <a:ext cx="869057" cy="86905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2960676" y="8081371"/>
            <a:ext cx="8816307" cy="1751528"/>
          </a:xfrm>
          <a:custGeom>
            <a:avLst/>
            <a:gdLst/>
            <a:ahLst/>
            <a:cxnLst/>
            <a:rect l="l" t="t" r="r" b="b"/>
            <a:pathLst>
              <a:path w="8816307" h="1751528">
                <a:moveTo>
                  <a:pt x="0" y="0"/>
                </a:moveTo>
                <a:lnTo>
                  <a:pt x="8816307" y="0"/>
                </a:lnTo>
                <a:lnTo>
                  <a:pt x="8816307" y="1751528"/>
                </a:lnTo>
                <a:lnTo>
                  <a:pt x="0" y="17515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202" b="-3615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9" name="Freeform 29"/>
          <p:cNvSpPr/>
          <p:nvPr/>
        </p:nvSpPr>
        <p:spPr>
          <a:xfrm>
            <a:off x="13165728" y="98340"/>
            <a:ext cx="5026412" cy="1795147"/>
          </a:xfrm>
          <a:custGeom>
            <a:avLst/>
            <a:gdLst/>
            <a:ahLst/>
            <a:cxnLst/>
            <a:rect l="l" t="t" r="r" b="b"/>
            <a:pathLst>
              <a:path w="5026412" h="1795147">
                <a:moveTo>
                  <a:pt x="0" y="0"/>
                </a:moveTo>
                <a:lnTo>
                  <a:pt x="5026411" y="0"/>
                </a:lnTo>
                <a:lnTo>
                  <a:pt x="5026411" y="1795147"/>
                </a:lnTo>
                <a:lnTo>
                  <a:pt x="0" y="17951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0" name="TextBox 30"/>
          <p:cNvSpPr txBox="1"/>
          <p:nvPr/>
        </p:nvSpPr>
        <p:spPr>
          <a:xfrm>
            <a:off x="2102145" y="267495"/>
            <a:ext cx="5791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6000" b="1" dirty="0">
                <a:solidFill>
                  <a:srgbClr val="C0504D">
                    <a:lumMod val="75000"/>
                  </a:srgbClr>
                </a:solidFill>
                <a:latin typeface="王漢宗顏楷體" panose="02020500000000000000" charset="-120"/>
                <a:ea typeface="王漢宗顏楷體" panose="02020500000000000000" charset="-120"/>
              </a:rPr>
              <a:t>系學習主軸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267455" y="3802808"/>
            <a:ext cx="4368227" cy="536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3"/>
              </a:lnSpc>
            </a:pPr>
            <a:r>
              <a:rPr lang="en-US" sz="3199" spc="-111">
                <a:solidFill>
                  <a:srgbClr val="FFFFFF"/>
                </a:solidFill>
                <a:ea typeface="王漢宗顏楷體"/>
              </a:rPr>
              <a:t>大學面臨整併存廢問題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165728" y="6789422"/>
            <a:ext cx="4243189" cy="536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112">
                <a:solidFill>
                  <a:srgbClr val="FFFFFF"/>
                </a:solidFill>
                <a:ea typeface="王漢宗顏楷體"/>
              </a:rPr>
              <a:t>中後段班學校如何因應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357327" y="4793111"/>
            <a:ext cx="3820255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ea typeface="王漢宗顏楷體"/>
              </a:rPr>
              <a:t>冷門科系存廢問題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193080" y="2241218"/>
            <a:ext cx="4368227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王漢宗顏楷體"/>
                <a:ea typeface="王漢宗顏楷體"/>
              </a:rPr>
              <a:t>重普大.輕技職刻板印象</a:t>
            </a:r>
          </a:p>
        </p:txBody>
      </p:sp>
      <p:sp>
        <p:nvSpPr>
          <p:cNvPr id="37" name="矩形 36"/>
          <p:cNvSpPr/>
          <p:nvPr/>
        </p:nvSpPr>
        <p:spPr>
          <a:xfrm>
            <a:off x="1154845" y="1750800"/>
            <a:ext cx="15344775" cy="795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indent="-54610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全國唯一航空電子專業科系</a:t>
            </a:r>
            <a:r>
              <a:rPr lang="zh-TW" altLang="en-US" sz="4000" b="1" dirty="0">
                <a:solidFill>
                  <a:srgbClr val="1774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，為業界培育航電專業人才。</a:t>
            </a:r>
            <a:endParaRPr lang="en-US" altLang="zh-TW" sz="4000" b="1" dirty="0">
              <a:solidFill>
                <a:srgbClr val="1774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民航局術科委託檢定</a:t>
            </a:r>
            <a:endParaRPr lang="en-US" altLang="zh-TW" sz="24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正式取得：</a:t>
            </a:r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 </a:t>
            </a:r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B1.1</a:t>
            </a:r>
            <a:r>
              <a:rPr lang="zh-TW" altLang="en-US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類及</a:t>
            </a:r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B2</a:t>
            </a:r>
            <a:r>
              <a:rPr lang="zh-TW" altLang="en-US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 </a:t>
            </a:r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#</a:t>
            </a:r>
            <a:r>
              <a:rPr lang="zh-TW" altLang="en-US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航空器維修工程師</a:t>
            </a:r>
            <a:r>
              <a:rPr lang="zh-TW" altLang="en-US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術科檢定執行作業！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領先全國各大專校院 唯一獲核定成立完整術科檢定考場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中華科大學生 可在大三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選讀民航局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歐盟 雙認證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類檢定證課程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中華科大學生 可直接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在校內參加民航局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 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B1.1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類及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B2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類檢定證學科及術科考試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中華科大學生 可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在校內取得歐盟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類檢定證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連結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1: 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hlinkClick r:id="rId8"/>
              </a:rPr>
              <a:t>民航局核可術科考場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hlinkClick r:id="rId8"/>
              </a:rPr>
              <a:t>(https://www.caa.gov.tw/Article.aspx?a=498&amp;lang=1)</a:t>
            </a:r>
            <a:endParaRPr lang="en-US" altLang="zh-TW" sz="2400" b="1" dirty="0">
              <a:solidFill>
                <a:srgbClr val="1774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6100" indent="-54610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4000" b="1" dirty="0">
                <a:solidFill>
                  <a:srgbClr val="1774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培育「實務型航空電子專業人才」，具設計、設備維修及檢測等航電專業能力的工程師。</a:t>
            </a:r>
            <a:endParaRPr lang="en-US" altLang="zh-TW" sz="4000" b="1" dirty="0">
              <a:solidFill>
                <a:srgbClr val="1774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46100" indent="-54610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德航航空</a:t>
            </a:r>
            <a:r>
              <a:rPr lang="zh-TW" altLang="en-US" sz="4000" b="1" dirty="0">
                <a:solidFill>
                  <a:srgbClr val="1774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維修學校推動以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EASA-66</a:t>
            </a:r>
            <a:r>
              <a:rPr lang="zh-TW" altLang="en-US" sz="4000" b="1" dirty="0">
                <a:solidFill>
                  <a:srgbClr val="1774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為準的航電專長之課程及設備認證。</a:t>
            </a:r>
            <a:endParaRPr lang="en-US" altLang="zh-TW" sz="4000" b="1" dirty="0">
              <a:solidFill>
                <a:srgbClr val="1774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46100" indent="-54610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國內外電機電子相關產業鏈需求之專業、公務、交通及通訊機構</a:t>
            </a:r>
            <a:endParaRPr lang="zh-TW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3556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4400" b="1" dirty="0">
              <a:solidFill>
                <a:srgbClr val="1774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355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4400" b="1" dirty="0">
                <a:solidFill>
                  <a:srgbClr val="1774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5407" y="269875"/>
            <a:ext cx="1174818" cy="1433534"/>
            <a:chOff x="0" y="0"/>
            <a:chExt cx="406400" cy="495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561308" y="9258300"/>
            <a:ext cx="3314101" cy="1028700"/>
            <a:chOff x="0" y="0"/>
            <a:chExt cx="1597601" cy="4958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394401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096384" y="9772650"/>
            <a:ext cx="2135484" cy="514350"/>
            <a:chOff x="0" y="0"/>
            <a:chExt cx="2058870" cy="495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1855670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567422" y="9272139"/>
            <a:ext cx="1114912" cy="399751"/>
          </a:xfrm>
          <a:custGeom>
            <a:avLst/>
            <a:gdLst/>
            <a:ahLst/>
            <a:cxnLst/>
            <a:rect l="l" t="t" r="r" b="b"/>
            <a:pathLst>
              <a:path w="1114912" h="399751">
                <a:moveTo>
                  <a:pt x="0" y="0"/>
                </a:moveTo>
                <a:lnTo>
                  <a:pt x="1114912" y="0"/>
                </a:lnTo>
                <a:lnTo>
                  <a:pt x="1114912" y="399751"/>
                </a:lnTo>
                <a:lnTo>
                  <a:pt x="0" y="399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148704" b="-111560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4" name="Freeform 24"/>
          <p:cNvSpPr/>
          <p:nvPr/>
        </p:nvSpPr>
        <p:spPr>
          <a:xfrm>
            <a:off x="13261588" y="131126"/>
            <a:ext cx="5026412" cy="1795147"/>
          </a:xfrm>
          <a:custGeom>
            <a:avLst/>
            <a:gdLst/>
            <a:ahLst/>
            <a:cxnLst/>
            <a:rect l="l" t="t" r="r" b="b"/>
            <a:pathLst>
              <a:path w="5026412" h="1795147">
                <a:moveTo>
                  <a:pt x="0" y="0"/>
                </a:moveTo>
                <a:lnTo>
                  <a:pt x="5026412" y="0"/>
                </a:lnTo>
                <a:lnTo>
                  <a:pt x="5026412" y="1795148"/>
                </a:lnTo>
                <a:lnTo>
                  <a:pt x="0" y="179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5" name="TextBox 25"/>
          <p:cNvSpPr txBox="1"/>
          <p:nvPr/>
        </p:nvSpPr>
        <p:spPr>
          <a:xfrm>
            <a:off x="2093930" y="328223"/>
            <a:ext cx="684858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6000" b="1" dirty="0">
                <a:solidFill>
                  <a:srgbClr val="C0504D">
                    <a:lumMod val="75000"/>
                  </a:srgbClr>
                </a:solidFill>
                <a:latin typeface="王漢宗顏楷體" panose="02020500000000000000" charset="-120"/>
                <a:ea typeface="王漢宗顏楷體" panose="02020500000000000000" charset="-120"/>
              </a:rPr>
              <a:t>系專業重要師資</a:t>
            </a:r>
          </a:p>
        </p:txBody>
      </p:sp>
      <p:sp>
        <p:nvSpPr>
          <p:cNvPr id="28" name="AutoShape 28"/>
          <p:cNvSpPr/>
          <p:nvPr/>
        </p:nvSpPr>
        <p:spPr>
          <a:xfrm flipV="1">
            <a:off x="1212816" y="1595063"/>
            <a:ext cx="6711984" cy="84534"/>
          </a:xfrm>
          <a:prstGeom prst="line">
            <a:avLst/>
          </a:prstGeom>
          <a:ln w="47625" cap="flat">
            <a:solidFill>
              <a:srgbClr val="014B5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E1AA455D-734A-FB84-3C1A-045CBB90D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681" y="1892376"/>
            <a:ext cx="3143524" cy="392412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BEA10FB-5002-5B9F-3A8F-255D60A111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24" t="179" r="11337" b="-179"/>
          <a:stretch/>
        </p:blipFill>
        <p:spPr>
          <a:xfrm>
            <a:off x="9797986" y="1724576"/>
            <a:ext cx="2894115" cy="4161215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837560B-AF31-2C9F-ADF0-7BF12E9515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377" r="15377"/>
          <a:stretch/>
        </p:blipFill>
        <p:spPr>
          <a:xfrm>
            <a:off x="13915101" y="1860219"/>
            <a:ext cx="2628570" cy="398844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6C2DA2ED-68EB-9DF4-52C2-31AB13A14F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595" r="17595"/>
          <a:stretch/>
        </p:blipFill>
        <p:spPr>
          <a:xfrm>
            <a:off x="2154787" y="6079844"/>
            <a:ext cx="2660650" cy="3990975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C09C2C6-4093-9525-ACD9-262A53EE4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830" r="8830"/>
          <a:stretch/>
        </p:blipFill>
        <p:spPr>
          <a:xfrm>
            <a:off x="5779636" y="6137631"/>
            <a:ext cx="3099074" cy="3990975"/>
          </a:xfrm>
          <a:prstGeom prst="rect">
            <a:avLst/>
          </a:prstGeom>
        </p:spPr>
      </p:pic>
      <p:pic>
        <p:nvPicPr>
          <p:cNvPr id="33" name="圖片 32" descr="一張含有 學位服, 服裝, 畢業典禮, 人員 的圖片&#10;&#10;自動產生的描述">
            <a:extLst>
              <a:ext uri="{FF2B5EF4-FFF2-40B4-BE49-F238E27FC236}">
                <a16:creationId xmlns:a16="http://schemas.microsoft.com/office/drawing/2014/main" id="{F7BB3FD0-EEB7-D99D-F391-695C283C42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6810"/>
          <a:stretch/>
        </p:blipFill>
        <p:spPr>
          <a:xfrm>
            <a:off x="9863246" y="6179742"/>
            <a:ext cx="3099074" cy="3990977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2CF8ADD-82D6-E68C-6D26-A13D22B4E3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781" t="11322" r="22781"/>
          <a:stretch/>
        </p:blipFill>
        <p:spPr>
          <a:xfrm>
            <a:off x="2136439" y="1926273"/>
            <a:ext cx="2628570" cy="3644052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988C7096-30D9-CB30-B5ED-8129CEE02DD0}"/>
              </a:ext>
            </a:extLst>
          </p:cNvPr>
          <p:cNvSpPr/>
          <p:nvPr/>
        </p:nvSpPr>
        <p:spPr>
          <a:xfrm>
            <a:off x="2132639" y="5227424"/>
            <a:ext cx="2678786" cy="7835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謝宗煌 副教授</a:t>
            </a: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研發長兼系主任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航空電氣、電子儀表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B26B07-AE40-61AA-2D46-5DBD2EA9F48B}"/>
              </a:ext>
            </a:extLst>
          </p:cNvPr>
          <p:cNvSpPr/>
          <p:nvPr/>
        </p:nvSpPr>
        <p:spPr>
          <a:xfrm>
            <a:off x="5611267" y="5343483"/>
            <a:ext cx="3533322" cy="685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林坤成副教授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通訊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電機技師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專利師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DE89E24-1E6F-F150-414A-4FD93A366799}"/>
              </a:ext>
            </a:extLst>
          </p:cNvPr>
          <p:cNvSpPr/>
          <p:nvPr/>
        </p:nvSpPr>
        <p:spPr>
          <a:xfrm>
            <a:off x="9691463" y="5394044"/>
            <a:ext cx="3270857" cy="7941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陳世豐副教授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控制系統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國際論文審查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42111EF-1A22-BB89-F697-28ABC80138FC}"/>
              </a:ext>
            </a:extLst>
          </p:cNvPr>
          <p:cNvSpPr/>
          <p:nvPr/>
        </p:nvSpPr>
        <p:spPr>
          <a:xfrm>
            <a:off x="13878774" y="5394044"/>
            <a:ext cx="2958518" cy="685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李代明副教授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航空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太空工程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7CDBC3D-4CC3-4348-7928-5BBA6693055A}"/>
              </a:ext>
            </a:extLst>
          </p:cNvPr>
          <p:cNvSpPr/>
          <p:nvPr/>
        </p:nvSpPr>
        <p:spPr>
          <a:xfrm>
            <a:off x="2173773" y="9484919"/>
            <a:ext cx="2547761" cy="685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楊宜達 助理教授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微機電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人工智慧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感測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588A8A5-A56F-3F88-AAD0-F282DD556B89}"/>
              </a:ext>
            </a:extLst>
          </p:cNvPr>
          <p:cNvSpPr/>
          <p:nvPr/>
        </p:nvSpPr>
        <p:spPr>
          <a:xfrm>
            <a:off x="5615895" y="9544270"/>
            <a:ext cx="3385601" cy="685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林晏瑞 助理教授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光電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半導體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觸控面板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A468FA3-80BC-BB5C-02C6-35663C14DF6C}"/>
              </a:ext>
            </a:extLst>
          </p:cNvPr>
          <p:cNvSpPr/>
          <p:nvPr/>
        </p:nvSpPr>
        <p:spPr>
          <a:xfrm>
            <a:off x="9863247" y="9484919"/>
            <a:ext cx="3270856" cy="7156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翁瑋崧助理教授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光電與材料科技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1030265-AB33-A1AE-2DD4-9B39522CDC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506" y="6274632"/>
            <a:ext cx="3657494" cy="4012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1054" y="288121"/>
            <a:ext cx="1174818" cy="1433534"/>
            <a:chOff x="0" y="0"/>
            <a:chExt cx="406400" cy="495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212815" y="1670173"/>
            <a:ext cx="8093713" cy="51482"/>
          </a:xfrm>
          <a:prstGeom prst="line">
            <a:avLst/>
          </a:prstGeom>
          <a:ln w="47625" cap="flat">
            <a:solidFill>
              <a:srgbClr val="014B5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561308" y="9258300"/>
            <a:ext cx="3314101" cy="1028700"/>
            <a:chOff x="0" y="0"/>
            <a:chExt cx="1597601" cy="4958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1394401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96384" y="9772650"/>
            <a:ext cx="2135484" cy="514350"/>
            <a:chOff x="0" y="0"/>
            <a:chExt cx="2058870" cy="4958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1855670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800225" y="9258300"/>
            <a:ext cx="1114912" cy="399751"/>
          </a:xfrm>
          <a:custGeom>
            <a:avLst/>
            <a:gdLst/>
            <a:ahLst/>
            <a:cxnLst/>
            <a:rect l="l" t="t" r="r" b="b"/>
            <a:pathLst>
              <a:path w="1114912" h="399751">
                <a:moveTo>
                  <a:pt x="0" y="0"/>
                </a:moveTo>
                <a:lnTo>
                  <a:pt x="1114912" y="0"/>
                </a:lnTo>
                <a:lnTo>
                  <a:pt x="1114912" y="399751"/>
                </a:lnTo>
                <a:lnTo>
                  <a:pt x="0" y="399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148704" b="-111560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3" name="Freeform 53"/>
          <p:cNvSpPr/>
          <p:nvPr/>
        </p:nvSpPr>
        <p:spPr>
          <a:xfrm>
            <a:off x="13261588" y="68172"/>
            <a:ext cx="5026412" cy="1795147"/>
          </a:xfrm>
          <a:custGeom>
            <a:avLst/>
            <a:gdLst/>
            <a:ahLst/>
            <a:cxnLst/>
            <a:rect l="l" t="t" r="r" b="b"/>
            <a:pathLst>
              <a:path w="5026412" h="1795147">
                <a:moveTo>
                  <a:pt x="0" y="0"/>
                </a:moveTo>
                <a:lnTo>
                  <a:pt x="5026412" y="0"/>
                </a:lnTo>
                <a:lnTo>
                  <a:pt x="5026412" y="1795147"/>
                </a:lnTo>
                <a:lnTo>
                  <a:pt x="0" y="17951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4" name="TextBox 54"/>
          <p:cNvSpPr txBox="1"/>
          <p:nvPr/>
        </p:nvSpPr>
        <p:spPr>
          <a:xfrm>
            <a:off x="1852365" y="254968"/>
            <a:ext cx="904830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0" fontAlgn="base" hangingPunct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6000" b="1" dirty="0">
                <a:solidFill>
                  <a:srgbClr val="C0504D">
                    <a:lumMod val="75000"/>
                  </a:srgbClr>
                </a:solidFill>
                <a:latin typeface="王漢宗顏楷體" panose="02020500000000000000" charset="-120"/>
                <a:ea typeface="王漢宗顏楷體" panose="02020500000000000000" charset="-120"/>
              </a:rPr>
              <a:t>系專業空間及教學設備</a:t>
            </a: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EEB40A3F-0A86-7FB6-0217-803216F03D9C}"/>
              </a:ext>
            </a:extLst>
          </p:cNvPr>
          <p:cNvGrpSpPr/>
          <p:nvPr/>
        </p:nvGrpSpPr>
        <p:grpSpPr>
          <a:xfrm>
            <a:off x="625407" y="1901419"/>
            <a:ext cx="3970048" cy="4136719"/>
            <a:chOff x="625407" y="1901419"/>
            <a:chExt cx="3970048" cy="4136719"/>
          </a:xfrm>
        </p:grpSpPr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4216DC6D-22ED-4A10-B17F-973AECEB5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5407" y="1901419"/>
              <a:ext cx="3970048" cy="332219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手繪多邊形 8">
              <a:extLst>
                <a:ext uri="{FF2B5EF4-FFF2-40B4-BE49-F238E27FC236}">
                  <a16:creationId xmlns:a16="http://schemas.microsoft.com/office/drawing/2014/main" id="{502D0BC4-501D-2242-81D1-BCE35C09B215}"/>
                </a:ext>
              </a:extLst>
            </p:cNvPr>
            <p:cNvSpPr/>
            <p:nvPr/>
          </p:nvSpPr>
          <p:spPr>
            <a:xfrm>
              <a:off x="756189" y="4950880"/>
              <a:ext cx="3624188" cy="1087258"/>
            </a:xfrm>
            <a:custGeom>
              <a:avLst/>
              <a:gdLst>
                <a:gd name="connsiteX0" fmla="*/ 0 w 2178240"/>
                <a:gd name="connsiteY0" fmla="*/ 0 h 653473"/>
                <a:gd name="connsiteX1" fmla="*/ 1270640 w 2178240"/>
                <a:gd name="connsiteY1" fmla="*/ 0 h 653473"/>
                <a:gd name="connsiteX2" fmla="*/ 1530214 w 2178240"/>
                <a:gd name="connsiteY2" fmla="*/ -69922 h 653473"/>
                <a:gd name="connsiteX3" fmla="*/ 1815200 w 2178240"/>
                <a:gd name="connsiteY3" fmla="*/ 0 h 653473"/>
                <a:gd name="connsiteX4" fmla="*/ 2178240 w 2178240"/>
                <a:gd name="connsiteY4" fmla="*/ 0 h 653473"/>
                <a:gd name="connsiteX5" fmla="*/ 2178240 w 2178240"/>
                <a:gd name="connsiteY5" fmla="*/ 108912 h 653473"/>
                <a:gd name="connsiteX6" fmla="*/ 2178240 w 2178240"/>
                <a:gd name="connsiteY6" fmla="*/ 108912 h 653473"/>
                <a:gd name="connsiteX7" fmla="*/ 2178240 w 2178240"/>
                <a:gd name="connsiteY7" fmla="*/ 272280 h 653473"/>
                <a:gd name="connsiteX8" fmla="*/ 2178240 w 2178240"/>
                <a:gd name="connsiteY8" fmla="*/ 653473 h 653473"/>
                <a:gd name="connsiteX9" fmla="*/ 1815200 w 2178240"/>
                <a:gd name="connsiteY9" fmla="*/ 653473 h 653473"/>
                <a:gd name="connsiteX10" fmla="*/ 1270640 w 2178240"/>
                <a:gd name="connsiteY10" fmla="*/ 653473 h 653473"/>
                <a:gd name="connsiteX11" fmla="*/ 1270640 w 2178240"/>
                <a:gd name="connsiteY11" fmla="*/ 653473 h 653473"/>
                <a:gd name="connsiteX12" fmla="*/ 0 w 2178240"/>
                <a:gd name="connsiteY12" fmla="*/ 653473 h 653473"/>
                <a:gd name="connsiteX13" fmla="*/ 0 w 2178240"/>
                <a:gd name="connsiteY13" fmla="*/ 272280 h 653473"/>
                <a:gd name="connsiteX14" fmla="*/ 0 w 2178240"/>
                <a:gd name="connsiteY14" fmla="*/ 108912 h 653473"/>
                <a:gd name="connsiteX15" fmla="*/ 0 w 2178240"/>
                <a:gd name="connsiteY15" fmla="*/ 108912 h 653473"/>
                <a:gd name="connsiteX16" fmla="*/ 0 w 2178240"/>
                <a:gd name="connsiteY16" fmla="*/ 0 h 65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8240" h="653473">
                  <a:moveTo>
                    <a:pt x="0" y="0"/>
                  </a:moveTo>
                  <a:lnTo>
                    <a:pt x="1270640" y="0"/>
                  </a:lnTo>
                  <a:lnTo>
                    <a:pt x="1530214" y="-69922"/>
                  </a:lnTo>
                  <a:lnTo>
                    <a:pt x="1815200" y="0"/>
                  </a:lnTo>
                  <a:lnTo>
                    <a:pt x="2178240" y="0"/>
                  </a:lnTo>
                  <a:lnTo>
                    <a:pt x="2178240" y="108912"/>
                  </a:lnTo>
                  <a:lnTo>
                    <a:pt x="2178240" y="108912"/>
                  </a:lnTo>
                  <a:lnTo>
                    <a:pt x="2178240" y="272280"/>
                  </a:lnTo>
                  <a:lnTo>
                    <a:pt x="2178240" y="653473"/>
                  </a:lnTo>
                  <a:lnTo>
                    <a:pt x="1815200" y="653473"/>
                  </a:lnTo>
                  <a:lnTo>
                    <a:pt x="1270640" y="653473"/>
                  </a:lnTo>
                  <a:lnTo>
                    <a:pt x="1270640" y="653473"/>
                  </a:lnTo>
                  <a:lnTo>
                    <a:pt x="0" y="653473"/>
                  </a:lnTo>
                  <a:lnTo>
                    <a:pt x="0" y="272280"/>
                  </a:lnTo>
                  <a:lnTo>
                    <a:pt x="0" y="108912"/>
                  </a:lnTo>
                  <a:lnTo>
                    <a:pt x="0" y="108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電磁相容與天線量測實驗室</a:t>
              </a:r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2BB7E1A8-CBC3-76E0-93C2-964F194ECC1A}"/>
              </a:ext>
            </a:extLst>
          </p:cNvPr>
          <p:cNvGrpSpPr/>
          <p:nvPr/>
        </p:nvGrpSpPr>
        <p:grpSpPr>
          <a:xfrm>
            <a:off x="4726875" y="1863319"/>
            <a:ext cx="4121580" cy="4176320"/>
            <a:chOff x="4158698" y="2803626"/>
            <a:chExt cx="2477187" cy="2510087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C5CC98CB-8369-42EA-9050-47510004C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167" t="11340" r="17500" b="1416"/>
            <a:stretch/>
          </p:blipFill>
          <p:spPr>
            <a:xfrm>
              <a:off x="4158698" y="2803626"/>
              <a:ext cx="2477187" cy="1935256"/>
            </a:xfrm>
            <a:prstGeom prst="rect">
              <a:avLst/>
            </a:prstGeom>
          </p:spPr>
        </p:pic>
        <p:sp>
          <p:nvSpPr>
            <p:cNvPr id="32" name="手繪多邊形 10">
              <a:extLst>
                <a:ext uri="{FF2B5EF4-FFF2-40B4-BE49-F238E27FC236}">
                  <a16:creationId xmlns:a16="http://schemas.microsoft.com/office/drawing/2014/main" id="{B6CB9FCE-DF9A-AB4C-A02E-FBC8512DEB54}"/>
                </a:ext>
              </a:extLst>
            </p:cNvPr>
            <p:cNvSpPr/>
            <p:nvPr/>
          </p:nvSpPr>
          <p:spPr>
            <a:xfrm>
              <a:off x="4343989" y="4660240"/>
              <a:ext cx="2178240" cy="653473"/>
            </a:xfrm>
            <a:custGeom>
              <a:avLst/>
              <a:gdLst>
                <a:gd name="connsiteX0" fmla="*/ 0 w 2178240"/>
                <a:gd name="connsiteY0" fmla="*/ 0 h 653473"/>
                <a:gd name="connsiteX1" fmla="*/ 1270640 w 2178240"/>
                <a:gd name="connsiteY1" fmla="*/ 0 h 653473"/>
                <a:gd name="connsiteX2" fmla="*/ 1530214 w 2178240"/>
                <a:gd name="connsiteY2" fmla="*/ -69922 h 653473"/>
                <a:gd name="connsiteX3" fmla="*/ 1815200 w 2178240"/>
                <a:gd name="connsiteY3" fmla="*/ 0 h 653473"/>
                <a:gd name="connsiteX4" fmla="*/ 2178240 w 2178240"/>
                <a:gd name="connsiteY4" fmla="*/ 0 h 653473"/>
                <a:gd name="connsiteX5" fmla="*/ 2178240 w 2178240"/>
                <a:gd name="connsiteY5" fmla="*/ 108912 h 653473"/>
                <a:gd name="connsiteX6" fmla="*/ 2178240 w 2178240"/>
                <a:gd name="connsiteY6" fmla="*/ 108912 h 653473"/>
                <a:gd name="connsiteX7" fmla="*/ 2178240 w 2178240"/>
                <a:gd name="connsiteY7" fmla="*/ 272280 h 653473"/>
                <a:gd name="connsiteX8" fmla="*/ 2178240 w 2178240"/>
                <a:gd name="connsiteY8" fmla="*/ 653473 h 653473"/>
                <a:gd name="connsiteX9" fmla="*/ 1815200 w 2178240"/>
                <a:gd name="connsiteY9" fmla="*/ 653473 h 653473"/>
                <a:gd name="connsiteX10" fmla="*/ 1270640 w 2178240"/>
                <a:gd name="connsiteY10" fmla="*/ 653473 h 653473"/>
                <a:gd name="connsiteX11" fmla="*/ 1270640 w 2178240"/>
                <a:gd name="connsiteY11" fmla="*/ 653473 h 653473"/>
                <a:gd name="connsiteX12" fmla="*/ 0 w 2178240"/>
                <a:gd name="connsiteY12" fmla="*/ 653473 h 653473"/>
                <a:gd name="connsiteX13" fmla="*/ 0 w 2178240"/>
                <a:gd name="connsiteY13" fmla="*/ 272280 h 653473"/>
                <a:gd name="connsiteX14" fmla="*/ 0 w 2178240"/>
                <a:gd name="connsiteY14" fmla="*/ 108912 h 653473"/>
                <a:gd name="connsiteX15" fmla="*/ 0 w 2178240"/>
                <a:gd name="connsiteY15" fmla="*/ 108912 h 653473"/>
                <a:gd name="connsiteX16" fmla="*/ 0 w 2178240"/>
                <a:gd name="connsiteY16" fmla="*/ 0 h 65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8240" h="653473">
                  <a:moveTo>
                    <a:pt x="0" y="0"/>
                  </a:moveTo>
                  <a:lnTo>
                    <a:pt x="1270640" y="0"/>
                  </a:lnTo>
                  <a:lnTo>
                    <a:pt x="1530214" y="-69922"/>
                  </a:lnTo>
                  <a:lnTo>
                    <a:pt x="1815200" y="0"/>
                  </a:lnTo>
                  <a:lnTo>
                    <a:pt x="2178240" y="0"/>
                  </a:lnTo>
                  <a:lnTo>
                    <a:pt x="2178240" y="108912"/>
                  </a:lnTo>
                  <a:lnTo>
                    <a:pt x="2178240" y="108912"/>
                  </a:lnTo>
                  <a:lnTo>
                    <a:pt x="2178240" y="272280"/>
                  </a:lnTo>
                  <a:lnTo>
                    <a:pt x="2178240" y="653473"/>
                  </a:lnTo>
                  <a:lnTo>
                    <a:pt x="1815200" y="653473"/>
                  </a:lnTo>
                  <a:lnTo>
                    <a:pt x="1270640" y="653473"/>
                  </a:lnTo>
                  <a:lnTo>
                    <a:pt x="1270640" y="653473"/>
                  </a:lnTo>
                  <a:lnTo>
                    <a:pt x="0" y="653473"/>
                  </a:lnTo>
                  <a:lnTo>
                    <a:pt x="0" y="272280"/>
                  </a:lnTo>
                  <a:lnTo>
                    <a:pt x="0" y="108912"/>
                  </a:lnTo>
                  <a:lnTo>
                    <a:pt x="0" y="108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89000">
                <a:lnSpc>
                  <a:spcPct val="90000"/>
                </a:lnSpc>
                <a:spcAft>
                  <a:spcPts val="0"/>
                </a:spcAft>
              </a:pPr>
              <a:r>
                <a:rPr lang="zh-TW" altLang="en-US" sz="2000" b="1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飛機自動駕駛實驗室</a:t>
              </a: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5E507A1C-884E-4B6F-5561-2AB37B2A0933}"/>
              </a:ext>
            </a:extLst>
          </p:cNvPr>
          <p:cNvGrpSpPr/>
          <p:nvPr/>
        </p:nvGrpSpPr>
        <p:grpSpPr>
          <a:xfrm>
            <a:off x="9073184" y="1863319"/>
            <a:ext cx="3985540" cy="4219970"/>
            <a:chOff x="6911060" y="2776841"/>
            <a:chExt cx="2395423" cy="2536322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1EF2DAFC-F4F7-4762-BF31-BD627BE1A7CB}"/>
                </a:ext>
              </a:extLst>
            </p:cNvPr>
            <p:cNvPicPr/>
            <p:nvPr/>
          </p:nvPicPr>
          <p:blipFill rotWithShape="1">
            <a:blip r:embed="rId8"/>
            <a:srcRect l="34166" t="24444"/>
            <a:stretch/>
          </p:blipFill>
          <p:spPr>
            <a:xfrm>
              <a:off x="6911060" y="2776841"/>
              <a:ext cx="2395423" cy="19578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手繪多邊形 12">
              <a:extLst>
                <a:ext uri="{FF2B5EF4-FFF2-40B4-BE49-F238E27FC236}">
                  <a16:creationId xmlns:a16="http://schemas.microsoft.com/office/drawing/2014/main" id="{95EE9CE5-3F54-3465-872F-3790B9FD1EFD}"/>
                </a:ext>
              </a:extLst>
            </p:cNvPr>
            <p:cNvSpPr/>
            <p:nvPr/>
          </p:nvSpPr>
          <p:spPr>
            <a:xfrm>
              <a:off x="7078847" y="4661889"/>
              <a:ext cx="2178240" cy="651274"/>
            </a:xfrm>
            <a:custGeom>
              <a:avLst/>
              <a:gdLst>
                <a:gd name="connsiteX0" fmla="*/ 0 w 2178240"/>
                <a:gd name="connsiteY0" fmla="*/ 0 h 651274"/>
                <a:gd name="connsiteX1" fmla="*/ 1270640 w 2178240"/>
                <a:gd name="connsiteY1" fmla="*/ 0 h 651274"/>
                <a:gd name="connsiteX2" fmla="*/ 1530214 w 2178240"/>
                <a:gd name="connsiteY2" fmla="*/ -69686 h 651274"/>
                <a:gd name="connsiteX3" fmla="*/ 1815200 w 2178240"/>
                <a:gd name="connsiteY3" fmla="*/ 0 h 651274"/>
                <a:gd name="connsiteX4" fmla="*/ 2178240 w 2178240"/>
                <a:gd name="connsiteY4" fmla="*/ 0 h 651274"/>
                <a:gd name="connsiteX5" fmla="*/ 2178240 w 2178240"/>
                <a:gd name="connsiteY5" fmla="*/ 108546 h 651274"/>
                <a:gd name="connsiteX6" fmla="*/ 2178240 w 2178240"/>
                <a:gd name="connsiteY6" fmla="*/ 108546 h 651274"/>
                <a:gd name="connsiteX7" fmla="*/ 2178240 w 2178240"/>
                <a:gd name="connsiteY7" fmla="*/ 271364 h 651274"/>
                <a:gd name="connsiteX8" fmla="*/ 2178240 w 2178240"/>
                <a:gd name="connsiteY8" fmla="*/ 651274 h 651274"/>
                <a:gd name="connsiteX9" fmla="*/ 1815200 w 2178240"/>
                <a:gd name="connsiteY9" fmla="*/ 651274 h 651274"/>
                <a:gd name="connsiteX10" fmla="*/ 1270640 w 2178240"/>
                <a:gd name="connsiteY10" fmla="*/ 651274 h 651274"/>
                <a:gd name="connsiteX11" fmla="*/ 1270640 w 2178240"/>
                <a:gd name="connsiteY11" fmla="*/ 651274 h 651274"/>
                <a:gd name="connsiteX12" fmla="*/ 0 w 2178240"/>
                <a:gd name="connsiteY12" fmla="*/ 651274 h 651274"/>
                <a:gd name="connsiteX13" fmla="*/ 0 w 2178240"/>
                <a:gd name="connsiteY13" fmla="*/ 271364 h 651274"/>
                <a:gd name="connsiteX14" fmla="*/ 0 w 2178240"/>
                <a:gd name="connsiteY14" fmla="*/ 108546 h 651274"/>
                <a:gd name="connsiteX15" fmla="*/ 0 w 2178240"/>
                <a:gd name="connsiteY15" fmla="*/ 108546 h 651274"/>
                <a:gd name="connsiteX16" fmla="*/ 0 w 2178240"/>
                <a:gd name="connsiteY16" fmla="*/ 0 h 65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8240" h="651274">
                  <a:moveTo>
                    <a:pt x="0" y="0"/>
                  </a:moveTo>
                  <a:lnTo>
                    <a:pt x="1270640" y="0"/>
                  </a:lnTo>
                  <a:lnTo>
                    <a:pt x="1530214" y="-69686"/>
                  </a:lnTo>
                  <a:lnTo>
                    <a:pt x="1815200" y="0"/>
                  </a:lnTo>
                  <a:lnTo>
                    <a:pt x="2178240" y="0"/>
                  </a:lnTo>
                  <a:lnTo>
                    <a:pt x="2178240" y="108546"/>
                  </a:lnTo>
                  <a:lnTo>
                    <a:pt x="2178240" y="108546"/>
                  </a:lnTo>
                  <a:lnTo>
                    <a:pt x="2178240" y="271364"/>
                  </a:lnTo>
                  <a:lnTo>
                    <a:pt x="2178240" y="651274"/>
                  </a:lnTo>
                  <a:lnTo>
                    <a:pt x="1815200" y="651274"/>
                  </a:lnTo>
                  <a:lnTo>
                    <a:pt x="1270640" y="651274"/>
                  </a:lnTo>
                  <a:lnTo>
                    <a:pt x="1270640" y="651274"/>
                  </a:lnTo>
                  <a:lnTo>
                    <a:pt x="0" y="651274"/>
                  </a:lnTo>
                  <a:lnTo>
                    <a:pt x="0" y="271364"/>
                  </a:lnTo>
                  <a:lnTo>
                    <a:pt x="0" y="108546"/>
                  </a:lnTo>
                  <a:lnTo>
                    <a:pt x="0" y="1085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2000" b="1" kern="120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航空模擬應用發展中心</a:t>
              </a: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78CDEAB3-0D0A-0072-4CDB-A8D1CD5D1CE3}"/>
              </a:ext>
            </a:extLst>
          </p:cNvPr>
          <p:cNvSpPr/>
          <p:nvPr/>
        </p:nvSpPr>
        <p:spPr>
          <a:xfrm>
            <a:off x="13283453" y="1866649"/>
            <a:ext cx="4121580" cy="3322192"/>
          </a:xfrm>
          <a:prstGeom prst="rect">
            <a:avLst/>
          </a:prstGeom>
          <a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38" name="手繪多邊形 14">
            <a:extLst>
              <a:ext uri="{FF2B5EF4-FFF2-40B4-BE49-F238E27FC236}">
                <a16:creationId xmlns:a16="http://schemas.microsoft.com/office/drawing/2014/main" id="{CA6E42BD-2D28-A85D-EE50-1AB9FDF2ADD7}"/>
              </a:ext>
            </a:extLst>
          </p:cNvPr>
          <p:cNvSpPr/>
          <p:nvPr/>
        </p:nvSpPr>
        <p:spPr>
          <a:xfrm>
            <a:off x="13581636" y="5140133"/>
            <a:ext cx="3671938" cy="762316"/>
          </a:xfrm>
          <a:custGeom>
            <a:avLst/>
            <a:gdLst>
              <a:gd name="connsiteX0" fmla="*/ 0 w 2160007"/>
              <a:gd name="connsiteY0" fmla="*/ 0 h 648000"/>
              <a:gd name="connsiteX1" fmla="*/ 1260004 w 2160007"/>
              <a:gd name="connsiteY1" fmla="*/ 0 h 648000"/>
              <a:gd name="connsiteX2" fmla="*/ 1517405 w 2160007"/>
              <a:gd name="connsiteY2" fmla="*/ -69336 h 648000"/>
              <a:gd name="connsiteX3" fmla="*/ 1800006 w 2160007"/>
              <a:gd name="connsiteY3" fmla="*/ 0 h 648000"/>
              <a:gd name="connsiteX4" fmla="*/ 2160007 w 2160007"/>
              <a:gd name="connsiteY4" fmla="*/ 0 h 648000"/>
              <a:gd name="connsiteX5" fmla="*/ 2160007 w 2160007"/>
              <a:gd name="connsiteY5" fmla="*/ 108000 h 648000"/>
              <a:gd name="connsiteX6" fmla="*/ 2160007 w 2160007"/>
              <a:gd name="connsiteY6" fmla="*/ 108000 h 648000"/>
              <a:gd name="connsiteX7" fmla="*/ 2160007 w 2160007"/>
              <a:gd name="connsiteY7" fmla="*/ 270000 h 648000"/>
              <a:gd name="connsiteX8" fmla="*/ 2160007 w 2160007"/>
              <a:gd name="connsiteY8" fmla="*/ 648000 h 648000"/>
              <a:gd name="connsiteX9" fmla="*/ 1800006 w 2160007"/>
              <a:gd name="connsiteY9" fmla="*/ 648000 h 648000"/>
              <a:gd name="connsiteX10" fmla="*/ 1260004 w 2160007"/>
              <a:gd name="connsiteY10" fmla="*/ 648000 h 648000"/>
              <a:gd name="connsiteX11" fmla="*/ 1260004 w 2160007"/>
              <a:gd name="connsiteY11" fmla="*/ 648000 h 648000"/>
              <a:gd name="connsiteX12" fmla="*/ 0 w 2160007"/>
              <a:gd name="connsiteY12" fmla="*/ 648000 h 648000"/>
              <a:gd name="connsiteX13" fmla="*/ 0 w 2160007"/>
              <a:gd name="connsiteY13" fmla="*/ 270000 h 648000"/>
              <a:gd name="connsiteX14" fmla="*/ 0 w 2160007"/>
              <a:gd name="connsiteY14" fmla="*/ 108000 h 648000"/>
              <a:gd name="connsiteX15" fmla="*/ 0 w 2160007"/>
              <a:gd name="connsiteY15" fmla="*/ 108000 h 648000"/>
              <a:gd name="connsiteX16" fmla="*/ 0 w 2160007"/>
              <a:gd name="connsiteY16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007" h="648000">
                <a:moveTo>
                  <a:pt x="0" y="0"/>
                </a:moveTo>
                <a:lnTo>
                  <a:pt x="1260004" y="0"/>
                </a:lnTo>
                <a:lnTo>
                  <a:pt x="1517405" y="-69336"/>
                </a:lnTo>
                <a:lnTo>
                  <a:pt x="1800006" y="0"/>
                </a:lnTo>
                <a:lnTo>
                  <a:pt x="2160007" y="0"/>
                </a:lnTo>
                <a:lnTo>
                  <a:pt x="2160007" y="108000"/>
                </a:lnTo>
                <a:lnTo>
                  <a:pt x="2160007" y="108000"/>
                </a:lnTo>
                <a:lnTo>
                  <a:pt x="2160007" y="270000"/>
                </a:lnTo>
                <a:lnTo>
                  <a:pt x="2160007" y="648000"/>
                </a:lnTo>
                <a:lnTo>
                  <a:pt x="1800006" y="648000"/>
                </a:lnTo>
                <a:lnTo>
                  <a:pt x="1260004" y="648000"/>
                </a:lnTo>
                <a:lnTo>
                  <a:pt x="1260004" y="648000"/>
                </a:lnTo>
                <a:lnTo>
                  <a:pt x="0" y="648000"/>
                </a:lnTo>
                <a:lnTo>
                  <a:pt x="0" y="270000"/>
                </a:lnTo>
                <a:lnTo>
                  <a:pt x="0" y="108000"/>
                </a:lnTo>
                <a:lnTo>
                  <a:pt x="0" y="10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844550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TW" sz="1900" b="1" kern="12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A320</a:t>
            </a:r>
            <a:r>
              <a:rPr lang="zh-TW" altLang="en-US" sz="1900" b="1" kern="12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全罩</a:t>
            </a:r>
            <a:r>
              <a:rPr lang="zh-TW" altLang="en-US" sz="1900" b="1" kern="12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式</a:t>
            </a:r>
            <a:endParaRPr lang="en-US" altLang="zh-TW" sz="19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lvl="0" algn="ctr" defTabSz="844550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zh-TW" altLang="en-US" sz="1900" b="1" kern="12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飛行模擬機</a:t>
            </a:r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483FCF72-A3B3-1ECA-1D6F-D2D83738FB45}"/>
              </a:ext>
            </a:extLst>
          </p:cNvPr>
          <p:cNvGrpSpPr/>
          <p:nvPr/>
        </p:nvGrpSpPr>
        <p:grpSpPr>
          <a:xfrm>
            <a:off x="805493" y="6252211"/>
            <a:ext cx="4055072" cy="4010652"/>
            <a:chOff x="611918" y="6257659"/>
            <a:chExt cx="4055072" cy="4010652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0B1AC5E5-EE88-4A72-9E41-D7833515D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918" y="6257659"/>
              <a:ext cx="4055072" cy="311689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手繪多邊形 16">
              <a:extLst>
                <a:ext uri="{FF2B5EF4-FFF2-40B4-BE49-F238E27FC236}">
                  <a16:creationId xmlns:a16="http://schemas.microsoft.com/office/drawing/2014/main" id="{36DD92EF-87AD-ED44-5F98-B1A4A115C727}"/>
                </a:ext>
              </a:extLst>
            </p:cNvPr>
            <p:cNvSpPr/>
            <p:nvPr/>
          </p:nvSpPr>
          <p:spPr>
            <a:xfrm>
              <a:off x="1019240" y="9184712"/>
              <a:ext cx="3624187" cy="1083599"/>
            </a:xfrm>
            <a:custGeom>
              <a:avLst/>
              <a:gdLst>
                <a:gd name="connsiteX0" fmla="*/ 0 w 2178240"/>
                <a:gd name="connsiteY0" fmla="*/ 0 h 651274"/>
                <a:gd name="connsiteX1" fmla="*/ 1270640 w 2178240"/>
                <a:gd name="connsiteY1" fmla="*/ 0 h 651274"/>
                <a:gd name="connsiteX2" fmla="*/ 1530214 w 2178240"/>
                <a:gd name="connsiteY2" fmla="*/ -69686 h 651274"/>
                <a:gd name="connsiteX3" fmla="*/ 1815200 w 2178240"/>
                <a:gd name="connsiteY3" fmla="*/ 0 h 651274"/>
                <a:gd name="connsiteX4" fmla="*/ 2178240 w 2178240"/>
                <a:gd name="connsiteY4" fmla="*/ 0 h 651274"/>
                <a:gd name="connsiteX5" fmla="*/ 2178240 w 2178240"/>
                <a:gd name="connsiteY5" fmla="*/ 108546 h 651274"/>
                <a:gd name="connsiteX6" fmla="*/ 2178240 w 2178240"/>
                <a:gd name="connsiteY6" fmla="*/ 108546 h 651274"/>
                <a:gd name="connsiteX7" fmla="*/ 2178240 w 2178240"/>
                <a:gd name="connsiteY7" fmla="*/ 271364 h 651274"/>
                <a:gd name="connsiteX8" fmla="*/ 2178240 w 2178240"/>
                <a:gd name="connsiteY8" fmla="*/ 651274 h 651274"/>
                <a:gd name="connsiteX9" fmla="*/ 1815200 w 2178240"/>
                <a:gd name="connsiteY9" fmla="*/ 651274 h 651274"/>
                <a:gd name="connsiteX10" fmla="*/ 1270640 w 2178240"/>
                <a:gd name="connsiteY10" fmla="*/ 651274 h 651274"/>
                <a:gd name="connsiteX11" fmla="*/ 1270640 w 2178240"/>
                <a:gd name="connsiteY11" fmla="*/ 651274 h 651274"/>
                <a:gd name="connsiteX12" fmla="*/ 0 w 2178240"/>
                <a:gd name="connsiteY12" fmla="*/ 651274 h 651274"/>
                <a:gd name="connsiteX13" fmla="*/ 0 w 2178240"/>
                <a:gd name="connsiteY13" fmla="*/ 271364 h 651274"/>
                <a:gd name="connsiteX14" fmla="*/ 0 w 2178240"/>
                <a:gd name="connsiteY14" fmla="*/ 108546 h 651274"/>
                <a:gd name="connsiteX15" fmla="*/ 0 w 2178240"/>
                <a:gd name="connsiteY15" fmla="*/ 108546 h 651274"/>
                <a:gd name="connsiteX16" fmla="*/ 0 w 2178240"/>
                <a:gd name="connsiteY16" fmla="*/ 0 h 65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8240" h="651274">
                  <a:moveTo>
                    <a:pt x="0" y="0"/>
                  </a:moveTo>
                  <a:lnTo>
                    <a:pt x="1270640" y="0"/>
                  </a:lnTo>
                  <a:lnTo>
                    <a:pt x="1530214" y="-69686"/>
                  </a:lnTo>
                  <a:lnTo>
                    <a:pt x="1815200" y="0"/>
                  </a:lnTo>
                  <a:lnTo>
                    <a:pt x="2178240" y="0"/>
                  </a:lnTo>
                  <a:lnTo>
                    <a:pt x="2178240" y="108546"/>
                  </a:lnTo>
                  <a:lnTo>
                    <a:pt x="2178240" y="108546"/>
                  </a:lnTo>
                  <a:lnTo>
                    <a:pt x="2178240" y="271364"/>
                  </a:lnTo>
                  <a:lnTo>
                    <a:pt x="2178240" y="651274"/>
                  </a:lnTo>
                  <a:lnTo>
                    <a:pt x="1815200" y="651274"/>
                  </a:lnTo>
                  <a:lnTo>
                    <a:pt x="1270640" y="651274"/>
                  </a:lnTo>
                  <a:lnTo>
                    <a:pt x="1270640" y="651274"/>
                  </a:lnTo>
                  <a:lnTo>
                    <a:pt x="0" y="651274"/>
                  </a:lnTo>
                  <a:lnTo>
                    <a:pt x="0" y="271364"/>
                  </a:lnTo>
                  <a:lnTo>
                    <a:pt x="0" y="108546"/>
                  </a:lnTo>
                  <a:lnTo>
                    <a:pt x="0" y="1085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550">
                <a:lnSpc>
                  <a:spcPct val="80000"/>
                </a:lnSpc>
                <a:spcBef>
                  <a:spcPct val="0"/>
                </a:spcBef>
              </a:pPr>
              <a:r>
                <a:rPr lang="zh-TW" altLang="en-US" sz="1900" b="1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先進無人飛機實驗室</a:t>
              </a:r>
            </a:p>
          </p:txBody>
        </p: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7CC4286A-CFD5-E690-64D4-FBDC2974AC1A}"/>
              </a:ext>
            </a:extLst>
          </p:cNvPr>
          <p:cNvGrpSpPr/>
          <p:nvPr/>
        </p:nvGrpSpPr>
        <p:grpSpPr>
          <a:xfrm>
            <a:off x="4888969" y="6175799"/>
            <a:ext cx="3985540" cy="4024050"/>
            <a:chOff x="4888969" y="6175799"/>
            <a:chExt cx="3985540" cy="4024050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0CA0ABF9-8263-44B4-A5F7-CCF03B8FF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8969" y="6175799"/>
              <a:ext cx="3985540" cy="316956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手繪多邊形 18">
              <a:extLst>
                <a:ext uri="{FF2B5EF4-FFF2-40B4-BE49-F238E27FC236}">
                  <a16:creationId xmlns:a16="http://schemas.microsoft.com/office/drawing/2014/main" id="{CDDADF44-CA8D-6264-9CBE-CF92A112E91A}"/>
                </a:ext>
              </a:extLst>
            </p:cNvPr>
            <p:cNvSpPr/>
            <p:nvPr/>
          </p:nvSpPr>
          <p:spPr>
            <a:xfrm>
              <a:off x="5127454" y="9116250"/>
              <a:ext cx="3624188" cy="1083599"/>
            </a:xfrm>
            <a:custGeom>
              <a:avLst/>
              <a:gdLst>
                <a:gd name="connsiteX0" fmla="*/ 0 w 2178240"/>
                <a:gd name="connsiteY0" fmla="*/ 0 h 651274"/>
                <a:gd name="connsiteX1" fmla="*/ 1270640 w 2178240"/>
                <a:gd name="connsiteY1" fmla="*/ 0 h 651274"/>
                <a:gd name="connsiteX2" fmla="*/ 1530214 w 2178240"/>
                <a:gd name="connsiteY2" fmla="*/ -69686 h 651274"/>
                <a:gd name="connsiteX3" fmla="*/ 1815200 w 2178240"/>
                <a:gd name="connsiteY3" fmla="*/ 0 h 651274"/>
                <a:gd name="connsiteX4" fmla="*/ 2178240 w 2178240"/>
                <a:gd name="connsiteY4" fmla="*/ 0 h 651274"/>
                <a:gd name="connsiteX5" fmla="*/ 2178240 w 2178240"/>
                <a:gd name="connsiteY5" fmla="*/ 108546 h 651274"/>
                <a:gd name="connsiteX6" fmla="*/ 2178240 w 2178240"/>
                <a:gd name="connsiteY6" fmla="*/ 108546 h 651274"/>
                <a:gd name="connsiteX7" fmla="*/ 2178240 w 2178240"/>
                <a:gd name="connsiteY7" fmla="*/ 271364 h 651274"/>
                <a:gd name="connsiteX8" fmla="*/ 2178240 w 2178240"/>
                <a:gd name="connsiteY8" fmla="*/ 651274 h 651274"/>
                <a:gd name="connsiteX9" fmla="*/ 1815200 w 2178240"/>
                <a:gd name="connsiteY9" fmla="*/ 651274 h 651274"/>
                <a:gd name="connsiteX10" fmla="*/ 1270640 w 2178240"/>
                <a:gd name="connsiteY10" fmla="*/ 651274 h 651274"/>
                <a:gd name="connsiteX11" fmla="*/ 1270640 w 2178240"/>
                <a:gd name="connsiteY11" fmla="*/ 651274 h 651274"/>
                <a:gd name="connsiteX12" fmla="*/ 0 w 2178240"/>
                <a:gd name="connsiteY12" fmla="*/ 651274 h 651274"/>
                <a:gd name="connsiteX13" fmla="*/ 0 w 2178240"/>
                <a:gd name="connsiteY13" fmla="*/ 271364 h 651274"/>
                <a:gd name="connsiteX14" fmla="*/ 0 w 2178240"/>
                <a:gd name="connsiteY14" fmla="*/ 108546 h 651274"/>
                <a:gd name="connsiteX15" fmla="*/ 0 w 2178240"/>
                <a:gd name="connsiteY15" fmla="*/ 108546 h 651274"/>
                <a:gd name="connsiteX16" fmla="*/ 0 w 2178240"/>
                <a:gd name="connsiteY16" fmla="*/ 0 h 65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8240" h="651274">
                  <a:moveTo>
                    <a:pt x="0" y="0"/>
                  </a:moveTo>
                  <a:lnTo>
                    <a:pt x="1270640" y="0"/>
                  </a:lnTo>
                  <a:lnTo>
                    <a:pt x="1530214" y="-69686"/>
                  </a:lnTo>
                  <a:lnTo>
                    <a:pt x="1815200" y="0"/>
                  </a:lnTo>
                  <a:lnTo>
                    <a:pt x="2178240" y="0"/>
                  </a:lnTo>
                  <a:lnTo>
                    <a:pt x="2178240" y="108546"/>
                  </a:lnTo>
                  <a:lnTo>
                    <a:pt x="2178240" y="108546"/>
                  </a:lnTo>
                  <a:lnTo>
                    <a:pt x="2178240" y="271364"/>
                  </a:lnTo>
                  <a:lnTo>
                    <a:pt x="2178240" y="651274"/>
                  </a:lnTo>
                  <a:lnTo>
                    <a:pt x="1815200" y="651274"/>
                  </a:lnTo>
                  <a:lnTo>
                    <a:pt x="1270640" y="651274"/>
                  </a:lnTo>
                  <a:lnTo>
                    <a:pt x="1270640" y="651274"/>
                  </a:lnTo>
                  <a:lnTo>
                    <a:pt x="0" y="651274"/>
                  </a:lnTo>
                  <a:lnTo>
                    <a:pt x="0" y="271364"/>
                  </a:lnTo>
                  <a:lnTo>
                    <a:pt x="0" y="108546"/>
                  </a:lnTo>
                  <a:lnTo>
                    <a:pt x="0" y="1085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航空維修證照訓練教室</a:t>
              </a:r>
            </a:p>
          </p:txBody>
        </p:sp>
      </p:grpSp>
      <p:pic>
        <p:nvPicPr>
          <p:cNvPr id="52" name="內容版面配置區 10" descr="一張含有 飛機, 室內, 天花板, 機場 的圖片&#10;&#10;自動產生的描述">
            <a:extLst>
              <a:ext uri="{FF2B5EF4-FFF2-40B4-BE49-F238E27FC236}">
                <a16:creationId xmlns:a16="http://schemas.microsoft.com/office/drawing/2014/main" id="{9ECADF6A-3FD1-62F3-E162-962DFB09079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5271" y="6174513"/>
            <a:ext cx="4079788" cy="3169567"/>
          </a:xfrm>
          <a:prstGeom prst="rect">
            <a:avLst/>
          </a:prstGeom>
          <a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pic>
      <p:sp>
        <p:nvSpPr>
          <p:cNvPr id="55" name="手繪多邊形 14">
            <a:extLst>
              <a:ext uri="{FF2B5EF4-FFF2-40B4-BE49-F238E27FC236}">
                <a16:creationId xmlns:a16="http://schemas.microsoft.com/office/drawing/2014/main" id="{2DEC89D2-833E-59E9-B72A-28B8184E31AC}"/>
              </a:ext>
            </a:extLst>
          </p:cNvPr>
          <p:cNvSpPr/>
          <p:nvPr/>
        </p:nvSpPr>
        <p:spPr>
          <a:xfrm>
            <a:off x="9339535" y="9116250"/>
            <a:ext cx="3593851" cy="1078152"/>
          </a:xfrm>
          <a:custGeom>
            <a:avLst/>
            <a:gdLst>
              <a:gd name="connsiteX0" fmla="*/ 0 w 2160007"/>
              <a:gd name="connsiteY0" fmla="*/ 0 h 648000"/>
              <a:gd name="connsiteX1" fmla="*/ 1260004 w 2160007"/>
              <a:gd name="connsiteY1" fmla="*/ 0 h 648000"/>
              <a:gd name="connsiteX2" fmla="*/ 1517405 w 2160007"/>
              <a:gd name="connsiteY2" fmla="*/ -69336 h 648000"/>
              <a:gd name="connsiteX3" fmla="*/ 1800006 w 2160007"/>
              <a:gd name="connsiteY3" fmla="*/ 0 h 648000"/>
              <a:gd name="connsiteX4" fmla="*/ 2160007 w 2160007"/>
              <a:gd name="connsiteY4" fmla="*/ 0 h 648000"/>
              <a:gd name="connsiteX5" fmla="*/ 2160007 w 2160007"/>
              <a:gd name="connsiteY5" fmla="*/ 108000 h 648000"/>
              <a:gd name="connsiteX6" fmla="*/ 2160007 w 2160007"/>
              <a:gd name="connsiteY6" fmla="*/ 108000 h 648000"/>
              <a:gd name="connsiteX7" fmla="*/ 2160007 w 2160007"/>
              <a:gd name="connsiteY7" fmla="*/ 270000 h 648000"/>
              <a:gd name="connsiteX8" fmla="*/ 2160007 w 2160007"/>
              <a:gd name="connsiteY8" fmla="*/ 648000 h 648000"/>
              <a:gd name="connsiteX9" fmla="*/ 1800006 w 2160007"/>
              <a:gd name="connsiteY9" fmla="*/ 648000 h 648000"/>
              <a:gd name="connsiteX10" fmla="*/ 1260004 w 2160007"/>
              <a:gd name="connsiteY10" fmla="*/ 648000 h 648000"/>
              <a:gd name="connsiteX11" fmla="*/ 1260004 w 2160007"/>
              <a:gd name="connsiteY11" fmla="*/ 648000 h 648000"/>
              <a:gd name="connsiteX12" fmla="*/ 0 w 2160007"/>
              <a:gd name="connsiteY12" fmla="*/ 648000 h 648000"/>
              <a:gd name="connsiteX13" fmla="*/ 0 w 2160007"/>
              <a:gd name="connsiteY13" fmla="*/ 270000 h 648000"/>
              <a:gd name="connsiteX14" fmla="*/ 0 w 2160007"/>
              <a:gd name="connsiteY14" fmla="*/ 108000 h 648000"/>
              <a:gd name="connsiteX15" fmla="*/ 0 w 2160007"/>
              <a:gd name="connsiteY15" fmla="*/ 108000 h 648000"/>
              <a:gd name="connsiteX16" fmla="*/ 0 w 2160007"/>
              <a:gd name="connsiteY16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007" h="648000">
                <a:moveTo>
                  <a:pt x="0" y="0"/>
                </a:moveTo>
                <a:lnTo>
                  <a:pt x="1260004" y="0"/>
                </a:lnTo>
                <a:lnTo>
                  <a:pt x="1517405" y="-69336"/>
                </a:lnTo>
                <a:lnTo>
                  <a:pt x="1800006" y="0"/>
                </a:lnTo>
                <a:lnTo>
                  <a:pt x="2160007" y="0"/>
                </a:lnTo>
                <a:lnTo>
                  <a:pt x="2160007" y="108000"/>
                </a:lnTo>
                <a:lnTo>
                  <a:pt x="2160007" y="108000"/>
                </a:lnTo>
                <a:lnTo>
                  <a:pt x="2160007" y="270000"/>
                </a:lnTo>
                <a:lnTo>
                  <a:pt x="2160007" y="648000"/>
                </a:lnTo>
                <a:lnTo>
                  <a:pt x="1800006" y="648000"/>
                </a:lnTo>
                <a:lnTo>
                  <a:pt x="1260004" y="648000"/>
                </a:lnTo>
                <a:lnTo>
                  <a:pt x="1260004" y="648000"/>
                </a:lnTo>
                <a:lnTo>
                  <a:pt x="0" y="648000"/>
                </a:lnTo>
                <a:lnTo>
                  <a:pt x="0" y="270000"/>
                </a:lnTo>
                <a:lnTo>
                  <a:pt x="0" y="108000"/>
                </a:lnTo>
                <a:lnTo>
                  <a:pt x="0" y="10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844550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zh-TW" altLang="en-US" sz="1900" b="1" kern="12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智慧無人機實驗室</a:t>
            </a:r>
            <a:endParaRPr lang="zh-TW" altLang="en-US" sz="19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4" name="Picture 2" descr="https://static.wixstatic.com/media/b8757d_05f3cfb7beae45fa8b715d0ea67b4c51~mv2.png/v1/fill/w_903,h_1280,al_c,q_90,enc_auto/b8757d_05f3cfb7beae45fa8b715d0ea67b4c51~mv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0493" y="5753100"/>
            <a:ext cx="4216792" cy="461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手繪多邊形 14">
            <a:extLst>
              <a:ext uri="{FF2B5EF4-FFF2-40B4-BE49-F238E27FC236}">
                <a16:creationId xmlns:a16="http://schemas.microsoft.com/office/drawing/2014/main" id="{2DEC89D2-833E-59E9-B72A-28B8184E31AC}"/>
              </a:ext>
            </a:extLst>
          </p:cNvPr>
          <p:cNvSpPr/>
          <p:nvPr/>
        </p:nvSpPr>
        <p:spPr>
          <a:xfrm>
            <a:off x="13659723" y="9827341"/>
            <a:ext cx="3593851" cy="516027"/>
          </a:xfrm>
          <a:custGeom>
            <a:avLst/>
            <a:gdLst>
              <a:gd name="connsiteX0" fmla="*/ 0 w 2160007"/>
              <a:gd name="connsiteY0" fmla="*/ 0 h 648000"/>
              <a:gd name="connsiteX1" fmla="*/ 1260004 w 2160007"/>
              <a:gd name="connsiteY1" fmla="*/ 0 h 648000"/>
              <a:gd name="connsiteX2" fmla="*/ 1517405 w 2160007"/>
              <a:gd name="connsiteY2" fmla="*/ -69336 h 648000"/>
              <a:gd name="connsiteX3" fmla="*/ 1800006 w 2160007"/>
              <a:gd name="connsiteY3" fmla="*/ 0 h 648000"/>
              <a:gd name="connsiteX4" fmla="*/ 2160007 w 2160007"/>
              <a:gd name="connsiteY4" fmla="*/ 0 h 648000"/>
              <a:gd name="connsiteX5" fmla="*/ 2160007 w 2160007"/>
              <a:gd name="connsiteY5" fmla="*/ 108000 h 648000"/>
              <a:gd name="connsiteX6" fmla="*/ 2160007 w 2160007"/>
              <a:gd name="connsiteY6" fmla="*/ 108000 h 648000"/>
              <a:gd name="connsiteX7" fmla="*/ 2160007 w 2160007"/>
              <a:gd name="connsiteY7" fmla="*/ 270000 h 648000"/>
              <a:gd name="connsiteX8" fmla="*/ 2160007 w 2160007"/>
              <a:gd name="connsiteY8" fmla="*/ 648000 h 648000"/>
              <a:gd name="connsiteX9" fmla="*/ 1800006 w 2160007"/>
              <a:gd name="connsiteY9" fmla="*/ 648000 h 648000"/>
              <a:gd name="connsiteX10" fmla="*/ 1260004 w 2160007"/>
              <a:gd name="connsiteY10" fmla="*/ 648000 h 648000"/>
              <a:gd name="connsiteX11" fmla="*/ 1260004 w 2160007"/>
              <a:gd name="connsiteY11" fmla="*/ 648000 h 648000"/>
              <a:gd name="connsiteX12" fmla="*/ 0 w 2160007"/>
              <a:gd name="connsiteY12" fmla="*/ 648000 h 648000"/>
              <a:gd name="connsiteX13" fmla="*/ 0 w 2160007"/>
              <a:gd name="connsiteY13" fmla="*/ 270000 h 648000"/>
              <a:gd name="connsiteX14" fmla="*/ 0 w 2160007"/>
              <a:gd name="connsiteY14" fmla="*/ 108000 h 648000"/>
              <a:gd name="connsiteX15" fmla="*/ 0 w 2160007"/>
              <a:gd name="connsiteY15" fmla="*/ 108000 h 648000"/>
              <a:gd name="connsiteX16" fmla="*/ 0 w 2160007"/>
              <a:gd name="connsiteY16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007" h="648000">
                <a:moveTo>
                  <a:pt x="0" y="0"/>
                </a:moveTo>
                <a:lnTo>
                  <a:pt x="1260004" y="0"/>
                </a:lnTo>
                <a:lnTo>
                  <a:pt x="1517405" y="-69336"/>
                </a:lnTo>
                <a:lnTo>
                  <a:pt x="1800006" y="0"/>
                </a:lnTo>
                <a:lnTo>
                  <a:pt x="2160007" y="0"/>
                </a:lnTo>
                <a:lnTo>
                  <a:pt x="2160007" y="108000"/>
                </a:lnTo>
                <a:lnTo>
                  <a:pt x="2160007" y="108000"/>
                </a:lnTo>
                <a:lnTo>
                  <a:pt x="2160007" y="270000"/>
                </a:lnTo>
                <a:lnTo>
                  <a:pt x="2160007" y="648000"/>
                </a:lnTo>
                <a:lnTo>
                  <a:pt x="1800006" y="648000"/>
                </a:lnTo>
                <a:lnTo>
                  <a:pt x="1260004" y="648000"/>
                </a:lnTo>
                <a:lnTo>
                  <a:pt x="1260004" y="648000"/>
                </a:lnTo>
                <a:lnTo>
                  <a:pt x="0" y="648000"/>
                </a:lnTo>
                <a:lnTo>
                  <a:pt x="0" y="270000"/>
                </a:lnTo>
                <a:lnTo>
                  <a:pt x="0" y="108000"/>
                </a:lnTo>
                <a:lnTo>
                  <a:pt x="0" y="10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844550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航空器維修工程師訓練機構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」證書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(CAA147)</a:t>
            </a:r>
            <a:endParaRPr lang="zh-TW" altLang="en-US" sz="19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997" y="177714"/>
            <a:ext cx="1174818" cy="1433534"/>
            <a:chOff x="0" y="0"/>
            <a:chExt cx="406400" cy="495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212815" y="1670173"/>
            <a:ext cx="8093713" cy="51482"/>
          </a:xfrm>
          <a:prstGeom prst="line">
            <a:avLst/>
          </a:prstGeom>
          <a:ln w="47625" cap="flat">
            <a:solidFill>
              <a:srgbClr val="014B5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561308" y="9258300"/>
            <a:ext cx="3314101" cy="1028700"/>
            <a:chOff x="0" y="0"/>
            <a:chExt cx="1597601" cy="4958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1394401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96384" y="9772650"/>
            <a:ext cx="2135484" cy="514350"/>
            <a:chOff x="0" y="0"/>
            <a:chExt cx="2058870" cy="4958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1855670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800225" y="9258300"/>
            <a:ext cx="1114912" cy="399751"/>
          </a:xfrm>
          <a:custGeom>
            <a:avLst/>
            <a:gdLst/>
            <a:ahLst/>
            <a:cxnLst/>
            <a:rect l="l" t="t" r="r" b="b"/>
            <a:pathLst>
              <a:path w="1114912" h="399751">
                <a:moveTo>
                  <a:pt x="0" y="0"/>
                </a:moveTo>
                <a:lnTo>
                  <a:pt x="1114912" y="0"/>
                </a:lnTo>
                <a:lnTo>
                  <a:pt x="1114912" y="399751"/>
                </a:lnTo>
                <a:lnTo>
                  <a:pt x="0" y="399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r="-148704" b="-111560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3" name="Freeform 53"/>
          <p:cNvSpPr/>
          <p:nvPr/>
        </p:nvSpPr>
        <p:spPr>
          <a:xfrm>
            <a:off x="13261588" y="68172"/>
            <a:ext cx="5026412" cy="1795147"/>
          </a:xfrm>
          <a:custGeom>
            <a:avLst/>
            <a:gdLst/>
            <a:ahLst/>
            <a:cxnLst/>
            <a:rect l="l" t="t" r="r" b="b"/>
            <a:pathLst>
              <a:path w="5026412" h="1795147">
                <a:moveTo>
                  <a:pt x="0" y="0"/>
                </a:moveTo>
                <a:lnTo>
                  <a:pt x="5026412" y="0"/>
                </a:lnTo>
                <a:lnTo>
                  <a:pt x="5026412" y="1795147"/>
                </a:lnTo>
                <a:lnTo>
                  <a:pt x="0" y="17951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4" name="TextBox 54"/>
          <p:cNvSpPr txBox="1"/>
          <p:nvPr/>
        </p:nvSpPr>
        <p:spPr>
          <a:xfrm>
            <a:off x="1769602" y="242745"/>
            <a:ext cx="904830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0" fontAlgn="base" hangingPunct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6000" b="1" dirty="0">
                <a:solidFill>
                  <a:srgbClr val="C0504D">
                    <a:lumMod val="75000"/>
                  </a:srgbClr>
                </a:solidFill>
                <a:latin typeface="王漢宗顏楷體" panose="02020500000000000000" charset="-120"/>
                <a:ea typeface="王漢宗顏楷體" panose="02020500000000000000" charset="-120"/>
              </a:rPr>
              <a:t>系學生學習成果</a:t>
            </a:r>
          </a:p>
        </p:txBody>
      </p:sp>
      <p:pic>
        <p:nvPicPr>
          <p:cNvPr id="13" name="內容版面配置區 8" descr="一張含有 個人, 室內, 團體, 線條 的圖片&#10;&#10;自動產生的描述">
            <a:extLst>
              <a:ext uri="{FF2B5EF4-FFF2-40B4-BE49-F238E27FC236}">
                <a16:creationId xmlns:a16="http://schemas.microsoft.com/office/drawing/2014/main" id="{E65AE1A2-61AD-4857-85DA-7C579E113312}"/>
              </a:ext>
            </a:extLst>
          </p:cNvPr>
          <p:cNvPicPr>
            <a:picLocks noGrp="1"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12" y="1745467"/>
            <a:ext cx="5280006" cy="4318052"/>
          </a:xfrm>
          <a:prstGeom prst="rect">
            <a:avLst/>
          </a:prstGeom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38ED290C-D0F7-55E8-F8BF-DDF5780327B5}"/>
              </a:ext>
            </a:extLst>
          </p:cNvPr>
          <p:cNvSpPr txBox="1">
            <a:spLocks/>
          </p:cNvSpPr>
          <p:nvPr/>
        </p:nvSpPr>
        <p:spPr>
          <a:xfrm>
            <a:off x="930594" y="5769581"/>
            <a:ext cx="4933047" cy="52191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自製全國唯一</a:t>
            </a:r>
            <a:r>
              <a:rPr kumimoji="1" lang="en-US" altLang="zh-TW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A10</a:t>
            </a:r>
            <a:r>
              <a:rPr kumimoji="1" lang="zh-TW" altLang="en-US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軍用模擬器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08C7FB7-4302-0870-ECDB-11D4064E63E7}"/>
              </a:ext>
            </a:extLst>
          </p:cNvPr>
          <p:cNvGrpSpPr/>
          <p:nvPr/>
        </p:nvGrpSpPr>
        <p:grpSpPr>
          <a:xfrm>
            <a:off x="6328427" y="1863319"/>
            <a:ext cx="5760000" cy="4318052"/>
            <a:chOff x="6510127" y="1981065"/>
            <a:chExt cx="5760000" cy="4318052"/>
          </a:xfrm>
        </p:grpSpPr>
        <p:pic>
          <p:nvPicPr>
            <p:cNvPr id="15" name="Picture 2" descr="可能是飛機和室內的圖像">
              <a:extLst>
                <a:ext uri="{FF2B5EF4-FFF2-40B4-BE49-F238E27FC236}">
                  <a16:creationId xmlns:a16="http://schemas.microsoft.com/office/drawing/2014/main" id="{E5E3507A-36F0-BA01-5992-963568F0A7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7" t="-577" r="8427"/>
            <a:stretch/>
          </p:blipFill>
          <p:spPr bwMode="auto">
            <a:xfrm>
              <a:off x="6510127" y="1981065"/>
              <a:ext cx="5760000" cy="431805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標題 1">
              <a:extLst>
                <a:ext uri="{FF2B5EF4-FFF2-40B4-BE49-F238E27FC236}">
                  <a16:creationId xmlns:a16="http://schemas.microsoft.com/office/drawing/2014/main" id="{4043B858-F9AE-0BF5-9049-57BAE29D687D}"/>
                </a:ext>
              </a:extLst>
            </p:cNvPr>
            <p:cNvSpPr txBox="1">
              <a:spLocks/>
            </p:cNvSpPr>
            <p:nvPr/>
          </p:nvSpPr>
          <p:spPr>
            <a:xfrm>
              <a:off x="6755865" y="5489845"/>
              <a:ext cx="4933047" cy="809271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kumimoji="1" lang="zh-TW" altLang="en-US" sz="2800" b="1" kern="0" dirty="0">
                  <a:solidFill>
                    <a:srgbClr val="6666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教育界第一台 </a:t>
              </a:r>
              <a:r>
                <a:rPr kumimoji="1" lang="en-US" altLang="zh-TW" sz="2800" b="1" kern="0" dirty="0">
                  <a:solidFill>
                    <a:srgbClr val="6666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A320</a:t>
              </a:r>
            </a:p>
            <a:p>
              <a:r>
                <a:rPr kumimoji="1" lang="zh-TW" altLang="en-US" sz="2800" b="1" kern="0" dirty="0">
                  <a:solidFill>
                    <a:srgbClr val="6666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全罩模擬器航電系統維修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A97478E1-92B4-9D67-35A9-0B96FBE5966E}"/>
              </a:ext>
            </a:extLst>
          </p:cNvPr>
          <p:cNvGrpSpPr/>
          <p:nvPr/>
        </p:nvGrpSpPr>
        <p:grpSpPr>
          <a:xfrm>
            <a:off x="12217736" y="1908467"/>
            <a:ext cx="5994064" cy="4318052"/>
            <a:chOff x="12415094" y="1981065"/>
            <a:chExt cx="5760000" cy="4318052"/>
          </a:xfrm>
        </p:grpSpPr>
        <p:pic>
          <p:nvPicPr>
            <p:cNvPr id="17" name="圖片 16" descr="一張含有 文字, 室內, 地板, 個人 的圖片&#10;&#10;自動產生的描述">
              <a:extLst>
                <a:ext uri="{FF2B5EF4-FFF2-40B4-BE49-F238E27FC236}">
                  <a16:creationId xmlns:a16="http://schemas.microsoft.com/office/drawing/2014/main" id="{2E3E12EB-92E5-FE20-FAD5-E51A4874F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74" b="8616"/>
            <a:stretch/>
          </p:blipFill>
          <p:spPr>
            <a:xfrm>
              <a:off x="12415094" y="1981065"/>
              <a:ext cx="5760000" cy="4318052"/>
            </a:xfrm>
            <a:prstGeom prst="rect">
              <a:avLst/>
            </a:prstGeom>
          </p:spPr>
        </p:pic>
        <p:sp>
          <p:nvSpPr>
            <p:cNvPr id="18" name="標題 1">
              <a:extLst>
                <a:ext uri="{FF2B5EF4-FFF2-40B4-BE49-F238E27FC236}">
                  <a16:creationId xmlns:a16="http://schemas.microsoft.com/office/drawing/2014/main" id="{8D1B535A-1FDC-AC13-31A4-1031D6EDC10D}"/>
                </a:ext>
              </a:extLst>
            </p:cNvPr>
            <p:cNvSpPr txBox="1">
              <a:spLocks/>
            </p:cNvSpPr>
            <p:nvPr/>
          </p:nvSpPr>
          <p:spPr>
            <a:xfrm>
              <a:off x="12444190" y="5672705"/>
              <a:ext cx="4933047" cy="521916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rm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kumimoji="1" sz="2800" b="1" kern="0">
                  <a:solidFill>
                    <a:srgbClr val="6666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1pPr>
            </a:lstStyle>
            <a:p>
              <a:r>
                <a:rPr lang="zh-TW" altLang="en-US" dirty="0"/>
                <a:t>通訊技術 到各大電子 公司任職</a:t>
              </a:r>
            </a:p>
          </p:txBody>
        </p:sp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CC82CC55-CED3-96E4-704D-2D31CBE6CA7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973" r="50126"/>
          <a:stretch/>
        </p:blipFill>
        <p:spPr>
          <a:xfrm>
            <a:off x="941766" y="6181370"/>
            <a:ext cx="5212160" cy="4058352"/>
          </a:xfrm>
          <a:prstGeom prst="rect">
            <a:avLst/>
          </a:prstGeom>
        </p:spPr>
      </p:pic>
      <p:sp>
        <p:nvSpPr>
          <p:cNvPr id="25" name="標題 1">
            <a:extLst>
              <a:ext uri="{FF2B5EF4-FFF2-40B4-BE49-F238E27FC236}">
                <a16:creationId xmlns:a16="http://schemas.microsoft.com/office/drawing/2014/main" id="{4043B858-F9AE-0BF5-9049-57BAE29D687D}"/>
              </a:ext>
            </a:extLst>
          </p:cNvPr>
          <p:cNvSpPr txBox="1">
            <a:spLocks/>
          </p:cNvSpPr>
          <p:nvPr/>
        </p:nvSpPr>
        <p:spPr>
          <a:xfrm>
            <a:off x="485453" y="9420110"/>
            <a:ext cx="5432583" cy="80927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張晏慈同學錄取空中巴士集團</a:t>
            </a:r>
            <a:r>
              <a:rPr kumimoji="1" lang="en-US" altLang="zh-TW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(Airbus)</a:t>
            </a:r>
            <a:r>
              <a:rPr kumimoji="1" lang="zh-TW" altLang="en-US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航空工程司正職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7" b="14216"/>
          <a:stretch/>
        </p:blipFill>
        <p:spPr>
          <a:xfrm>
            <a:off x="6293753" y="6291497"/>
            <a:ext cx="5818603" cy="4129555"/>
          </a:xfrm>
          <a:prstGeom prst="rect">
            <a:avLst/>
          </a:prstGeom>
        </p:spPr>
      </p:pic>
      <p:sp>
        <p:nvSpPr>
          <p:cNvPr id="27" name="標題 1">
            <a:extLst>
              <a:ext uri="{FF2B5EF4-FFF2-40B4-BE49-F238E27FC236}">
                <a16:creationId xmlns:a16="http://schemas.microsoft.com/office/drawing/2014/main" id="{4043B858-F9AE-0BF5-9049-57BAE29D687D}"/>
              </a:ext>
            </a:extLst>
          </p:cNvPr>
          <p:cNvSpPr txBox="1">
            <a:spLocks/>
          </p:cNvSpPr>
          <p:nvPr/>
        </p:nvSpPr>
        <p:spPr>
          <a:xfrm>
            <a:off x="6188373" y="10020300"/>
            <a:ext cx="5456561" cy="47195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取自張晏慈同學臉書照片</a:t>
            </a:r>
          </a:p>
        </p:txBody>
      </p:sp>
      <p:pic>
        <p:nvPicPr>
          <p:cNvPr id="28" name="晏慈 直升機">
            <a:hlinkClick r:id="" action="ppaction://media"/>
            <a:extLst>
              <a:ext uri="{FF2B5EF4-FFF2-40B4-BE49-F238E27FC236}">
                <a16:creationId xmlns:a16="http://schemas.microsoft.com/office/drawing/2014/main" id="{3D5F6BF7-7904-F932-D012-2E61CB7087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3593" y="6266037"/>
            <a:ext cx="6190717" cy="4016390"/>
          </a:xfrm>
          <a:prstGeom prst="rect">
            <a:avLst/>
          </a:prstGeom>
        </p:spPr>
      </p:pic>
      <p:sp>
        <p:nvSpPr>
          <p:cNvPr id="30" name="標題 1">
            <a:extLst>
              <a:ext uri="{FF2B5EF4-FFF2-40B4-BE49-F238E27FC236}">
                <a16:creationId xmlns:a16="http://schemas.microsoft.com/office/drawing/2014/main" id="{8D1B535A-1FDC-AC13-31A4-1031D6EDC10D}"/>
              </a:ext>
            </a:extLst>
          </p:cNvPr>
          <p:cNvSpPr txBox="1">
            <a:spLocks/>
          </p:cNvSpPr>
          <p:nvPr/>
        </p:nvSpPr>
        <p:spPr>
          <a:xfrm>
            <a:off x="12088428" y="6291496"/>
            <a:ext cx="6305882" cy="5284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kumimoji="1" sz="2800" b="1" kern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航電系比電子系多一對翅膀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擊下方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play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730983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5407" y="311933"/>
            <a:ext cx="1174818" cy="1433534"/>
            <a:chOff x="0" y="0"/>
            <a:chExt cx="406400" cy="495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212815" y="1670173"/>
            <a:ext cx="8093713" cy="51482"/>
          </a:xfrm>
          <a:prstGeom prst="line">
            <a:avLst/>
          </a:prstGeom>
          <a:ln w="47625" cap="flat">
            <a:solidFill>
              <a:srgbClr val="014B5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561308" y="9258300"/>
            <a:ext cx="3314101" cy="1028700"/>
            <a:chOff x="0" y="0"/>
            <a:chExt cx="1597601" cy="4958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1394401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438473" y="9801546"/>
            <a:ext cx="2135484" cy="514350"/>
            <a:chOff x="0" y="0"/>
            <a:chExt cx="2058870" cy="4958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1855670" cy="53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>
            <a:off x="13241755" y="-73492"/>
            <a:ext cx="5026412" cy="1795147"/>
          </a:xfrm>
          <a:custGeom>
            <a:avLst/>
            <a:gdLst/>
            <a:ahLst/>
            <a:cxnLst/>
            <a:rect l="l" t="t" r="r" b="b"/>
            <a:pathLst>
              <a:path w="5026412" h="1795147">
                <a:moveTo>
                  <a:pt x="0" y="0"/>
                </a:moveTo>
                <a:lnTo>
                  <a:pt x="5026412" y="0"/>
                </a:lnTo>
                <a:lnTo>
                  <a:pt x="5026412" y="1795147"/>
                </a:lnTo>
                <a:lnTo>
                  <a:pt x="0" y="1795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4" name="TextBox 54"/>
          <p:cNvSpPr txBox="1"/>
          <p:nvPr/>
        </p:nvSpPr>
        <p:spPr>
          <a:xfrm>
            <a:off x="2225840" y="311933"/>
            <a:ext cx="904830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0" fontAlgn="base" hangingPunct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6000" b="1" dirty="0">
                <a:solidFill>
                  <a:srgbClr val="C0504D">
                    <a:lumMod val="75000"/>
                  </a:srgbClr>
                </a:solidFill>
                <a:latin typeface="王漢宗顏楷體" panose="02020500000000000000" charset="-120"/>
                <a:ea typeface="王漢宗顏楷體" panose="02020500000000000000" charset="-120"/>
              </a:rPr>
              <a:t>航電系的強項與特色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0D880FF-3FA7-F290-E2AD-8B1AAAA346DE}"/>
              </a:ext>
            </a:extLst>
          </p:cNvPr>
          <p:cNvGrpSpPr/>
          <p:nvPr/>
        </p:nvGrpSpPr>
        <p:grpSpPr>
          <a:xfrm>
            <a:off x="908674" y="1781595"/>
            <a:ext cx="8312592" cy="3882255"/>
            <a:chOff x="589244" y="1956271"/>
            <a:chExt cx="9685740" cy="5351413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EB7146C-9A9B-712A-243B-BAECC6772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44" y="1956271"/>
              <a:ext cx="5659156" cy="216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8F179641-BE02-05C8-CC8D-56A94AA7E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1424" y="1956271"/>
              <a:ext cx="4013560" cy="535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BDBB72E-843A-B8BF-A817-219D50F4CF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9244" y="4122410"/>
              <a:ext cx="5672180" cy="3185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內容版面配置區 10" descr="一張含有 飛機, 室內, 天花板, 機場 的圖片&#10;&#10;自動產生的描述">
            <a:extLst>
              <a:ext uri="{FF2B5EF4-FFF2-40B4-BE49-F238E27FC236}">
                <a16:creationId xmlns:a16="http://schemas.microsoft.com/office/drawing/2014/main" id="{63DC4FB5-4AFD-45DC-A34D-75671E8F9D4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7" r="17666" b="15918"/>
          <a:stretch/>
        </p:blipFill>
        <p:spPr>
          <a:xfrm>
            <a:off x="9416316" y="1697721"/>
            <a:ext cx="8719284" cy="3910724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2602097" y="9706927"/>
            <a:ext cx="1114912" cy="399751"/>
          </a:xfrm>
          <a:custGeom>
            <a:avLst/>
            <a:gdLst/>
            <a:ahLst/>
            <a:cxnLst/>
            <a:rect l="l" t="t" r="r" b="b"/>
            <a:pathLst>
              <a:path w="1114912" h="399751">
                <a:moveTo>
                  <a:pt x="0" y="0"/>
                </a:moveTo>
                <a:lnTo>
                  <a:pt x="1114912" y="0"/>
                </a:lnTo>
                <a:lnTo>
                  <a:pt x="1114912" y="399751"/>
                </a:lnTo>
                <a:lnTo>
                  <a:pt x="0" y="3997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148704" b="-111560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FB377854-0F74-7828-271D-57BF078E4C29}"/>
              </a:ext>
            </a:extLst>
          </p:cNvPr>
          <p:cNvGrpSpPr/>
          <p:nvPr/>
        </p:nvGrpSpPr>
        <p:grpSpPr>
          <a:xfrm>
            <a:off x="713708" y="5757014"/>
            <a:ext cx="8507559" cy="3706911"/>
            <a:chOff x="996285" y="5989024"/>
            <a:chExt cx="10093061" cy="4182305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44E9D758-5BFA-D9F4-1B55-24E52D95F72E}"/>
                </a:ext>
              </a:extLst>
            </p:cNvPr>
            <p:cNvGrpSpPr/>
            <p:nvPr/>
          </p:nvGrpSpPr>
          <p:grpSpPr>
            <a:xfrm>
              <a:off x="1042168" y="6017349"/>
              <a:ext cx="3145915" cy="1933147"/>
              <a:chOff x="240296" y="5500931"/>
              <a:chExt cx="2521391" cy="1549380"/>
            </a:xfrm>
          </p:grpSpPr>
          <p:pic>
            <p:nvPicPr>
              <p:cNvPr id="23" name="Picture 6">
                <a:extLst>
                  <a:ext uri="{FF2B5EF4-FFF2-40B4-BE49-F238E27FC236}">
                    <a16:creationId xmlns:a16="http://schemas.microsoft.com/office/drawing/2014/main" id="{952B56AF-62B2-49DE-9552-0AE3B82146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" t="18888" r="1666" b="10001"/>
              <a:stretch/>
            </p:blipFill>
            <p:spPr bwMode="auto">
              <a:xfrm>
                <a:off x="240296" y="5500931"/>
                <a:ext cx="2521391" cy="1447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手繪多邊形 8">
                <a:extLst>
                  <a:ext uri="{FF2B5EF4-FFF2-40B4-BE49-F238E27FC236}">
                    <a16:creationId xmlns:a16="http://schemas.microsoft.com/office/drawing/2014/main" id="{A45D701C-96BC-4C33-B9E7-99295EBCC5A2}"/>
                  </a:ext>
                </a:extLst>
              </p:cNvPr>
              <p:cNvSpPr/>
              <p:nvPr/>
            </p:nvSpPr>
            <p:spPr>
              <a:xfrm>
                <a:off x="240296" y="6710381"/>
                <a:ext cx="1311593" cy="339930"/>
              </a:xfrm>
              <a:custGeom>
                <a:avLst/>
                <a:gdLst>
                  <a:gd name="connsiteX0" fmla="*/ 0 w 2178240"/>
                  <a:gd name="connsiteY0" fmla="*/ 0 h 653473"/>
                  <a:gd name="connsiteX1" fmla="*/ 1270640 w 2178240"/>
                  <a:gd name="connsiteY1" fmla="*/ 0 h 653473"/>
                  <a:gd name="connsiteX2" fmla="*/ 1530214 w 2178240"/>
                  <a:gd name="connsiteY2" fmla="*/ -69922 h 653473"/>
                  <a:gd name="connsiteX3" fmla="*/ 1815200 w 2178240"/>
                  <a:gd name="connsiteY3" fmla="*/ 0 h 653473"/>
                  <a:gd name="connsiteX4" fmla="*/ 2178240 w 2178240"/>
                  <a:gd name="connsiteY4" fmla="*/ 0 h 653473"/>
                  <a:gd name="connsiteX5" fmla="*/ 2178240 w 2178240"/>
                  <a:gd name="connsiteY5" fmla="*/ 108912 h 653473"/>
                  <a:gd name="connsiteX6" fmla="*/ 2178240 w 2178240"/>
                  <a:gd name="connsiteY6" fmla="*/ 108912 h 653473"/>
                  <a:gd name="connsiteX7" fmla="*/ 2178240 w 2178240"/>
                  <a:gd name="connsiteY7" fmla="*/ 272280 h 653473"/>
                  <a:gd name="connsiteX8" fmla="*/ 2178240 w 2178240"/>
                  <a:gd name="connsiteY8" fmla="*/ 653473 h 653473"/>
                  <a:gd name="connsiteX9" fmla="*/ 1815200 w 2178240"/>
                  <a:gd name="connsiteY9" fmla="*/ 653473 h 653473"/>
                  <a:gd name="connsiteX10" fmla="*/ 1270640 w 2178240"/>
                  <a:gd name="connsiteY10" fmla="*/ 653473 h 653473"/>
                  <a:gd name="connsiteX11" fmla="*/ 1270640 w 2178240"/>
                  <a:gd name="connsiteY11" fmla="*/ 653473 h 653473"/>
                  <a:gd name="connsiteX12" fmla="*/ 0 w 2178240"/>
                  <a:gd name="connsiteY12" fmla="*/ 653473 h 653473"/>
                  <a:gd name="connsiteX13" fmla="*/ 0 w 2178240"/>
                  <a:gd name="connsiteY13" fmla="*/ 272280 h 653473"/>
                  <a:gd name="connsiteX14" fmla="*/ 0 w 2178240"/>
                  <a:gd name="connsiteY14" fmla="*/ 108912 h 653473"/>
                  <a:gd name="connsiteX15" fmla="*/ 0 w 2178240"/>
                  <a:gd name="connsiteY15" fmla="*/ 108912 h 653473"/>
                  <a:gd name="connsiteX16" fmla="*/ 0 w 2178240"/>
                  <a:gd name="connsiteY16" fmla="*/ 0 h 65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240" h="653473">
                    <a:moveTo>
                      <a:pt x="0" y="0"/>
                    </a:moveTo>
                    <a:lnTo>
                      <a:pt x="1270640" y="0"/>
                    </a:lnTo>
                    <a:lnTo>
                      <a:pt x="1530214" y="-69922"/>
                    </a:lnTo>
                    <a:lnTo>
                      <a:pt x="1815200" y="0"/>
                    </a:lnTo>
                    <a:lnTo>
                      <a:pt x="2178240" y="0"/>
                    </a:lnTo>
                    <a:lnTo>
                      <a:pt x="2178240" y="108912"/>
                    </a:lnTo>
                    <a:lnTo>
                      <a:pt x="2178240" y="108912"/>
                    </a:lnTo>
                    <a:lnTo>
                      <a:pt x="2178240" y="272280"/>
                    </a:lnTo>
                    <a:lnTo>
                      <a:pt x="2178240" y="653473"/>
                    </a:lnTo>
                    <a:lnTo>
                      <a:pt x="1815200" y="653473"/>
                    </a:lnTo>
                    <a:lnTo>
                      <a:pt x="1270640" y="653473"/>
                    </a:lnTo>
                    <a:lnTo>
                      <a:pt x="1270640" y="653473"/>
                    </a:lnTo>
                    <a:lnTo>
                      <a:pt x="0" y="653473"/>
                    </a:lnTo>
                    <a:lnTo>
                      <a:pt x="0" y="272280"/>
                    </a:lnTo>
                    <a:lnTo>
                      <a:pt x="0" y="108912"/>
                    </a:lnTo>
                    <a:lnTo>
                      <a:pt x="0" y="1089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000" b="1" kern="120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長榮航空</a:t>
                </a:r>
              </a:p>
            </p:txBody>
          </p:sp>
        </p:grpSp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94986793-BA40-DEF1-C2F7-29C0FD0D61BA}"/>
                </a:ext>
              </a:extLst>
            </p:cNvPr>
            <p:cNvGrpSpPr/>
            <p:nvPr/>
          </p:nvGrpSpPr>
          <p:grpSpPr>
            <a:xfrm>
              <a:off x="4170022" y="5994049"/>
              <a:ext cx="3304385" cy="1956446"/>
              <a:chOff x="2867359" y="5492392"/>
              <a:chExt cx="2648402" cy="1568054"/>
            </a:xfrm>
          </p:grpSpPr>
          <p:pic>
            <p:nvPicPr>
              <p:cNvPr id="25" name="Picture 6">
                <a:extLst>
                  <a:ext uri="{FF2B5EF4-FFF2-40B4-BE49-F238E27FC236}">
                    <a16:creationId xmlns:a16="http://schemas.microsoft.com/office/drawing/2014/main" id="{D3DB0A55-9A31-40E5-887F-2E756C5983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56" t="13020" b="24432"/>
              <a:stretch/>
            </p:blipFill>
            <p:spPr bwMode="auto">
              <a:xfrm>
                <a:off x="2895722" y="5492392"/>
                <a:ext cx="2620039" cy="1456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手繪多邊形 8">
                <a:extLst>
                  <a:ext uri="{FF2B5EF4-FFF2-40B4-BE49-F238E27FC236}">
                    <a16:creationId xmlns:a16="http://schemas.microsoft.com/office/drawing/2014/main" id="{A74ED48E-813F-4D65-85EA-E2CC5BD14BC4}"/>
                  </a:ext>
                </a:extLst>
              </p:cNvPr>
              <p:cNvSpPr/>
              <p:nvPr/>
            </p:nvSpPr>
            <p:spPr>
              <a:xfrm>
                <a:off x="2867359" y="6720516"/>
                <a:ext cx="1311593" cy="339930"/>
              </a:xfrm>
              <a:custGeom>
                <a:avLst/>
                <a:gdLst>
                  <a:gd name="connsiteX0" fmla="*/ 0 w 2178240"/>
                  <a:gd name="connsiteY0" fmla="*/ 0 h 653473"/>
                  <a:gd name="connsiteX1" fmla="*/ 1270640 w 2178240"/>
                  <a:gd name="connsiteY1" fmla="*/ 0 h 653473"/>
                  <a:gd name="connsiteX2" fmla="*/ 1530214 w 2178240"/>
                  <a:gd name="connsiteY2" fmla="*/ -69922 h 653473"/>
                  <a:gd name="connsiteX3" fmla="*/ 1815200 w 2178240"/>
                  <a:gd name="connsiteY3" fmla="*/ 0 h 653473"/>
                  <a:gd name="connsiteX4" fmla="*/ 2178240 w 2178240"/>
                  <a:gd name="connsiteY4" fmla="*/ 0 h 653473"/>
                  <a:gd name="connsiteX5" fmla="*/ 2178240 w 2178240"/>
                  <a:gd name="connsiteY5" fmla="*/ 108912 h 653473"/>
                  <a:gd name="connsiteX6" fmla="*/ 2178240 w 2178240"/>
                  <a:gd name="connsiteY6" fmla="*/ 108912 h 653473"/>
                  <a:gd name="connsiteX7" fmla="*/ 2178240 w 2178240"/>
                  <a:gd name="connsiteY7" fmla="*/ 272280 h 653473"/>
                  <a:gd name="connsiteX8" fmla="*/ 2178240 w 2178240"/>
                  <a:gd name="connsiteY8" fmla="*/ 653473 h 653473"/>
                  <a:gd name="connsiteX9" fmla="*/ 1815200 w 2178240"/>
                  <a:gd name="connsiteY9" fmla="*/ 653473 h 653473"/>
                  <a:gd name="connsiteX10" fmla="*/ 1270640 w 2178240"/>
                  <a:gd name="connsiteY10" fmla="*/ 653473 h 653473"/>
                  <a:gd name="connsiteX11" fmla="*/ 1270640 w 2178240"/>
                  <a:gd name="connsiteY11" fmla="*/ 653473 h 653473"/>
                  <a:gd name="connsiteX12" fmla="*/ 0 w 2178240"/>
                  <a:gd name="connsiteY12" fmla="*/ 653473 h 653473"/>
                  <a:gd name="connsiteX13" fmla="*/ 0 w 2178240"/>
                  <a:gd name="connsiteY13" fmla="*/ 272280 h 653473"/>
                  <a:gd name="connsiteX14" fmla="*/ 0 w 2178240"/>
                  <a:gd name="connsiteY14" fmla="*/ 108912 h 653473"/>
                  <a:gd name="connsiteX15" fmla="*/ 0 w 2178240"/>
                  <a:gd name="connsiteY15" fmla="*/ 108912 h 653473"/>
                  <a:gd name="connsiteX16" fmla="*/ 0 w 2178240"/>
                  <a:gd name="connsiteY16" fmla="*/ 0 h 65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240" h="653473">
                    <a:moveTo>
                      <a:pt x="0" y="0"/>
                    </a:moveTo>
                    <a:lnTo>
                      <a:pt x="1270640" y="0"/>
                    </a:lnTo>
                    <a:lnTo>
                      <a:pt x="1530214" y="-69922"/>
                    </a:lnTo>
                    <a:lnTo>
                      <a:pt x="1815200" y="0"/>
                    </a:lnTo>
                    <a:lnTo>
                      <a:pt x="2178240" y="0"/>
                    </a:lnTo>
                    <a:lnTo>
                      <a:pt x="2178240" y="108912"/>
                    </a:lnTo>
                    <a:lnTo>
                      <a:pt x="2178240" y="108912"/>
                    </a:lnTo>
                    <a:lnTo>
                      <a:pt x="2178240" y="272280"/>
                    </a:lnTo>
                    <a:lnTo>
                      <a:pt x="2178240" y="653473"/>
                    </a:lnTo>
                    <a:lnTo>
                      <a:pt x="1815200" y="653473"/>
                    </a:lnTo>
                    <a:lnTo>
                      <a:pt x="1270640" y="653473"/>
                    </a:lnTo>
                    <a:lnTo>
                      <a:pt x="1270640" y="653473"/>
                    </a:lnTo>
                    <a:lnTo>
                      <a:pt x="0" y="653473"/>
                    </a:lnTo>
                    <a:lnTo>
                      <a:pt x="0" y="272280"/>
                    </a:lnTo>
                    <a:lnTo>
                      <a:pt x="0" y="108912"/>
                    </a:lnTo>
                    <a:lnTo>
                      <a:pt x="0" y="1089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TW" sz="2000" b="1" dirty="0" err="1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anose="03000509000000000000" pitchFamily="65" charset="-120"/>
                    <a:ea typeface="標楷體" panose="03000509000000000000" pitchFamily="65" charset="-120"/>
                  </a:rPr>
                  <a:t>GoGoRo</a:t>
                </a:r>
                <a:endParaRPr lang="zh-TW" altLang="en-US" sz="2000" b="1" kern="120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endParaRPr>
              </a:p>
            </p:txBody>
          </p:sp>
        </p:grpSp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44DC371E-AD39-C574-8C5D-A85C0088E382}"/>
                </a:ext>
              </a:extLst>
            </p:cNvPr>
            <p:cNvGrpSpPr/>
            <p:nvPr/>
          </p:nvGrpSpPr>
          <p:grpSpPr>
            <a:xfrm>
              <a:off x="7474406" y="5989024"/>
              <a:ext cx="3614939" cy="1928910"/>
              <a:chOff x="5585904" y="5500932"/>
              <a:chExt cx="2897305" cy="1545985"/>
            </a:xfrm>
          </p:grpSpPr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id="{234FA133-A06A-49F2-BA90-5D3395C67B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34" t="12963" r="11666"/>
              <a:stretch/>
            </p:blipFill>
            <p:spPr bwMode="auto">
              <a:xfrm>
                <a:off x="5614267" y="5500932"/>
                <a:ext cx="2868942" cy="1456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手繪多邊形 8">
                <a:extLst>
                  <a:ext uri="{FF2B5EF4-FFF2-40B4-BE49-F238E27FC236}">
                    <a16:creationId xmlns:a16="http://schemas.microsoft.com/office/drawing/2014/main" id="{1F5D795A-C050-4ABD-AEF8-98CA439EC570}"/>
                  </a:ext>
                </a:extLst>
              </p:cNvPr>
              <p:cNvSpPr/>
              <p:nvPr/>
            </p:nvSpPr>
            <p:spPr>
              <a:xfrm>
                <a:off x="5585904" y="6651618"/>
                <a:ext cx="1646275" cy="395299"/>
              </a:xfrm>
              <a:custGeom>
                <a:avLst/>
                <a:gdLst>
                  <a:gd name="connsiteX0" fmla="*/ 0 w 2178240"/>
                  <a:gd name="connsiteY0" fmla="*/ 0 h 653473"/>
                  <a:gd name="connsiteX1" fmla="*/ 1270640 w 2178240"/>
                  <a:gd name="connsiteY1" fmla="*/ 0 h 653473"/>
                  <a:gd name="connsiteX2" fmla="*/ 1530214 w 2178240"/>
                  <a:gd name="connsiteY2" fmla="*/ -69922 h 653473"/>
                  <a:gd name="connsiteX3" fmla="*/ 1815200 w 2178240"/>
                  <a:gd name="connsiteY3" fmla="*/ 0 h 653473"/>
                  <a:gd name="connsiteX4" fmla="*/ 2178240 w 2178240"/>
                  <a:gd name="connsiteY4" fmla="*/ 0 h 653473"/>
                  <a:gd name="connsiteX5" fmla="*/ 2178240 w 2178240"/>
                  <a:gd name="connsiteY5" fmla="*/ 108912 h 653473"/>
                  <a:gd name="connsiteX6" fmla="*/ 2178240 w 2178240"/>
                  <a:gd name="connsiteY6" fmla="*/ 108912 h 653473"/>
                  <a:gd name="connsiteX7" fmla="*/ 2178240 w 2178240"/>
                  <a:gd name="connsiteY7" fmla="*/ 272280 h 653473"/>
                  <a:gd name="connsiteX8" fmla="*/ 2178240 w 2178240"/>
                  <a:gd name="connsiteY8" fmla="*/ 653473 h 653473"/>
                  <a:gd name="connsiteX9" fmla="*/ 1815200 w 2178240"/>
                  <a:gd name="connsiteY9" fmla="*/ 653473 h 653473"/>
                  <a:gd name="connsiteX10" fmla="*/ 1270640 w 2178240"/>
                  <a:gd name="connsiteY10" fmla="*/ 653473 h 653473"/>
                  <a:gd name="connsiteX11" fmla="*/ 1270640 w 2178240"/>
                  <a:gd name="connsiteY11" fmla="*/ 653473 h 653473"/>
                  <a:gd name="connsiteX12" fmla="*/ 0 w 2178240"/>
                  <a:gd name="connsiteY12" fmla="*/ 653473 h 653473"/>
                  <a:gd name="connsiteX13" fmla="*/ 0 w 2178240"/>
                  <a:gd name="connsiteY13" fmla="*/ 272280 h 653473"/>
                  <a:gd name="connsiteX14" fmla="*/ 0 w 2178240"/>
                  <a:gd name="connsiteY14" fmla="*/ 108912 h 653473"/>
                  <a:gd name="connsiteX15" fmla="*/ 0 w 2178240"/>
                  <a:gd name="connsiteY15" fmla="*/ 108912 h 653473"/>
                  <a:gd name="connsiteX16" fmla="*/ 0 w 2178240"/>
                  <a:gd name="connsiteY16" fmla="*/ 0 h 65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240" h="653473">
                    <a:moveTo>
                      <a:pt x="0" y="0"/>
                    </a:moveTo>
                    <a:lnTo>
                      <a:pt x="1270640" y="0"/>
                    </a:lnTo>
                    <a:lnTo>
                      <a:pt x="1530214" y="-69922"/>
                    </a:lnTo>
                    <a:lnTo>
                      <a:pt x="1815200" y="0"/>
                    </a:lnTo>
                    <a:lnTo>
                      <a:pt x="2178240" y="0"/>
                    </a:lnTo>
                    <a:lnTo>
                      <a:pt x="2178240" y="108912"/>
                    </a:lnTo>
                    <a:lnTo>
                      <a:pt x="2178240" y="108912"/>
                    </a:lnTo>
                    <a:lnTo>
                      <a:pt x="2178240" y="272280"/>
                    </a:lnTo>
                    <a:lnTo>
                      <a:pt x="2178240" y="653473"/>
                    </a:lnTo>
                    <a:lnTo>
                      <a:pt x="1815200" y="653473"/>
                    </a:lnTo>
                    <a:lnTo>
                      <a:pt x="1270640" y="653473"/>
                    </a:lnTo>
                    <a:lnTo>
                      <a:pt x="1270640" y="653473"/>
                    </a:lnTo>
                    <a:lnTo>
                      <a:pt x="0" y="653473"/>
                    </a:lnTo>
                    <a:lnTo>
                      <a:pt x="0" y="272280"/>
                    </a:lnTo>
                    <a:lnTo>
                      <a:pt x="0" y="108912"/>
                    </a:lnTo>
                    <a:lnTo>
                      <a:pt x="0" y="1089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b="1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anose="03000509000000000000" pitchFamily="65" charset="-120"/>
                    <a:ea typeface="標楷體" panose="03000509000000000000" pitchFamily="65" charset="-120"/>
                  </a:rPr>
                  <a:t>華航</a:t>
                </a:r>
                <a:r>
                  <a:rPr lang="en-US" altLang="zh-TW" b="1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anose="03000509000000000000" pitchFamily="65" charset="-120"/>
                    <a:ea typeface="標楷體" panose="03000509000000000000" pitchFamily="65" charset="-120"/>
                  </a:rPr>
                  <a:t>738</a:t>
                </a:r>
                <a:r>
                  <a:rPr lang="zh-TW" altLang="en-US" b="1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anose="03000509000000000000" pitchFamily="65" charset="-120"/>
                    <a:ea typeface="標楷體" panose="03000509000000000000" pitchFamily="65" charset="-120"/>
                  </a:rPr>
                  <a:t>模擬機</a:t>
                </a:r>
                <a:endParaRPr lang="zh-TW" altLang="en-US" b="1" kern="120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endParaRPr>
              </a:p>
            </p:txBody>
          </p:sp>
        </p:grp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98E52D54-804B-040F-3926-0C40FB385EBD}"/>
                </a:ext>
              </a:extLst>
            </p:cNvPr>
            <p:cNvGrpSpPr/>
            <p:nvPr/>
          </p:nvGrpSpPr>
          <p:grpSpPr>
            <a:xfrm>
              <a:off x="996285" y="8145438"/>
              <a:ext cx="3191797" cy="2025891"/>
              <a:chOff x="194413" y="7696811"/>
              <a:chExt cx="3191797" cy="2025891"/>
            </a:xfrm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F7D136D1-414F-4D03-B987-27958A050F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222" b="9999"/>
              <a:stretch/>
            </p:blipFill>
            <p:spPr bwMode="auto">
              <a:xfrm>
                <a:off x="240605" y="7696811"/>
                <a:ext cx="3145605" cy="2025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手繪多邊形 8">
                <a:extLst>
                  <a:ext uri="{FF2B5EF4-FFF2-40B4-BE49-F238E27FC236}">
                    <a16:creationId xmlns:a16="http://schemas.microsoft.com/office/drawing/2014/main" id="{24673582-971D-43D9-B68F-1C0CF9508520}"/>
                  </a:ext>
                </a:extLst>
              </p:cNvPr>
              <p:cNvSpPr/>
              <p:nvPr/>
            </p:nvSpPr>
            <p:spPr>
              <a:xfrm>
                <a:off x="194413" y="9264087"/>
                <a:ext cx="2149624" cy="446036"/>
              </a:xfrm>
              <a:custGeom>
                <a:avLst/>
                <a:gdLst>
                  <a:gd name="connsiteX0" fmla="*/ 0 w 2178240"/>
                  <a:gd name="connsiteY0" fmla="*/ 0 h 653473"/>
                  <a:gd name="connsiteX1" fmla="*/ 1270640 w 2178240"/>
                  <a:gd name="connsiteY1" fmla="*/ 0 h 653473"/>
                  <a:gd name="connsiteX2" fmla="*/ 1530214 w 2178240"/>
                  <a:gd name="connsiteY2" fmla="*/ -69922 h 653473"/>
                  <a:gd name="connsiteX3" fmla="*/ 1815200 w 2178240"/>
                  <a:gd name="connsiteY3" fmla="*/ 0 h 653473"/>
                  <a:gd name="connsiteX4" fmla="*/ 2178240 w 2178240"/>
                  <a:gd name="connsiteY4" fmla="*/ 0 h 653473"/>
                  <a:gd name="connsiteX5" fmla="*/ 2178240 w 2178240"/>
                  <a:gd name="connsiteY5" fmla="*/ 108912 h 653473"/>
                  <a:gd name="connsiteX6" fmla="*/ 2178240 w 2178240"/>
                  <a:gd name="connsiteY6" fmla="*/ 108912 h 653473"/>
                  <a:gd name="connsiteX7" fmla="*/ 2178240 w 2178240"/>
                  <a:gd name="connsiteY7" fmla="*/ 272280 h 653473"/>
                  <a:gd name="connsiteX8" fmla="*/ 2178240 w 2178240"/>
                  <a:gd name="connsiteY8" fmla="*/ 653473 h 653473"/>
                  <a:gd name="connsiteX9" fmla="*/ 1815200 w 2178240"/>
                  <a:gd name="connsiteY9" fmla="*/ 653473 h 653473"/>
                  <a:gd name="connsiteX10" fmla="*/ 1270640 w 2178240"/>
                  <a:gd name="connsiteY10" fmla="*/ 653473 h 653473"/>
                  <a:gd name="connsiteX11" fmla="*/ 1270640 w 2178240"/>
                  <a:gd name="connsiteY11" fmla="*/ 653473 h 653473"/>
                  <a:gd name="connsiteX12" fmla="*/ 0 w 2178240"/>
                  <a:gd name="connsiteY12" fmla="*/ 653473 h 653473"/>
                  <a:gd name="connsiteX13" fmla="*/ 0 w 2178240"/>
                  <a:gd name="connsiteY13" fmla="*/ 272280 h 653473"/>
                  <a:gd name="connsiteX14" fmla="*/ 0 w 2178240"/>
                  <a:gd name="connsiteY14" fmla="*/ 108912 h 653473"/>
                  <a:gd name="connsiteX15" fmla="*/ 0 w 2178240"/>
                  <a:gd name="connsiteY15" fmla="*/ 108912 h 653473"/>
                  <a:gd name="connsiteX16" fmla="*/ 0 w 2178240"/>
                  <a:gd name="connsiteY16" fmla="*/ 0 h 65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240" h="653473">
                    <a:moveTo>
                      <a:pt x="0" y="0"/>
                    </a:moveTo>
                    <a:lnTo>
                      <a:pt x="1270640" y="0"/>
                    </a:lnTo>
                    <a:lnTo>
                      <a:pt x="1530214" y="-69922"/>
                    </a:lnTo>
                    <a:lnTo>
                      <a:pt x="1815200" y="0"/>
                    </a:lnTo>
                    <a:lnTo>
                      <a:pt x="2178240" y="0"/>
                    </a:lnTo>
                    <a:lnTo>
                      <a:pt x="2178240" y="108912"/>
                    </a:lnTo>
                    <a:lnTo>
                      <a:pt x="2178240" y="108912"/>
                    </a:lnTo>
                    <a:lnTo>
                      <a:pt x="2178240" y="272280"/>
                    </a:lnTo>
                    <a:lnTo>
                      <a:pt x="2178240" y="653473"/>
                    </a:lnTo>
                    <a:lnTo>
                      <a:pt x="1815200" y="653473"/>
                    </a:lnTo>
                    <a:lnTo>
                      <a:pt x="1270640" y="653473"/>
                    </a:lnTo>
                    <a:lnTo>
                      <a:pt x="1270640" y="653473"/>
                    </a:lnTo>
                    <a:lnTo>
                      <a:pt x="0" y="653473"/>
                    </a:lnTo>
                    <a:lnTo>
                      <a:pt x="0" y="272280"/>
                    </a:lnTo>
                    <a:lnTo>
                      <a:pt x="0" y="108912"/>
                    </a:lnTo>
                    <a:lnTo>
                      <a:pt x="0" y="1089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b="1" kern="120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中科院專工組</a:t>
                </a:r>
              </a:p>
            </p:txBody>
          </p:sp>
        </p:grp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67EF928B-25BA-A11D-E324-733730FA7984}"/>
                </a:ext>
              </a:extLst>
            </p:cNvPr>
            <p:cNvGrpSpPr/>
            <p:nvPr/>
          </p:nvGrpSpPr>
          <p:grpSpPr>
            <a:xfrm>
              <a:off x="4223752" y="8145438"/>
              <a:ext cx="3349740" cy="2025888"/>
              <a:chOff x="3421880" y="7696811"/>
              <a:chExt cx="3349740" cy="2025888"/>
            </a:xfrm>
          </p:grpSpPr>
          <p:pic>
            <p:nvPicPr>
              <p:cNvPr id="27" name="Picture 4">
                <a:extLst>
                  <a:ext uri="{FF2B5EF4-FFF2-40B4-BE49-F238E27FC236}">
                    <a16:creationId xmlns:a16="http://schemas.microsoft.com/office/drawing/2014/main" id="{D0EF5C4E-3DDC-43CF-911D-A446C0295F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65" t="27526" r="19842" b="2601"/>
              <a:stretch/>
            </p:blipFill>
            <p:spPr bwMode="auto">
              <a:xfrm>
                <a:off x="3421880" y="7696811"/>
                <a:ext cx="3349740" cy="20258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手繪多邊形 8">
                <a:extLst>
                  <a:ext uri="{FF2B5EF4-FFF2-40B4-BE49-F238E27FC236}">
                    <a16:creationId xmlns:a16="http://schemas.microsoft.com/office/drawing/2014/main" id="{928394AE-92FE-4442-8EBB-B473EF3C834E}"/>
                  </a:ext>
                </a:extLst>
              </p:cNvPr>
              <p:cNvSpPr/>
              <p:nvPr/>
            </p:nvSpPr>
            <p:spPr>
              <a:xfrm>
                <a:off x="3432401" y="9294547"/>
                <a:ext cx="1636462" cy="424127"/>
              </a:xfrm>
              <a:custGeom>
                <a:avLst/>
                <a:gdLst>
                  <a:gd name="connsiteX0" fmla="*/ 0 w 2178240"/>
                  <a:gd name="connsiteY0" fmla="*/ 0 h 653473"/>
                  <a:gd name="connsiteX1" fmla="*/ 1270640 w 2178240"/>
                  <a:gd name="connsiteY1" fmla="*/ 0 h 653473"/>
                  <a:gd name="connsiteX2" fmla="*/ 1530214 w 2178240"/>
                  <a:gd name="connsiteY2" fmla="*/ -69922 h 653473"/>
                  <a:gd name="connsiteX3" fmla="*/ 1815200 w 2178240"/>
                  <a:gd name="connsiteY3" fmla="*/ 0 h 653473"/>
                  <a:gd name="connsiteX4" fmla="*/ 2178240 w 2178240"/>
                  <a:gd name="connsiteY4" fmla="*/ 0 h 653473"/>
                  <a:gd name="connsiteX5" fmla="*/ 2178240 w 2178240"/>
                  <a:gd name="connsiteY5" fmla="*/ 108912 h 653473"/>
                  <a:gd name="connsiteX6" fmla="*/ 2178240 w 2178240"/>
                  <a:gd name="connsiteY6" fmla="*/ 108912 h 653473"/>
                  <a:gd name="connsiteX7" fmla="*/ 2178240 w 2178240"/>
                  <a:gd name="connsiteY7" fmla="*/ 272280 h 653473"/>
                  <a:gd name="connsiteX8" fmla="*/ 2178240 w 2178240"/>
                  <a:gd name="connsiteY8" fmla="*/ 653473 h 653473"/>
                  <a:gd name="connsiteX9" fmla="*/ 1815200 w 2178240"/>
                  <a:gd name="connsiteY9" fmla="*/ 653473 h 653473"/>
                  <a:gd name="connsiteX10" fmla="*/ 1270640 w 2178240"/>
                  <a:gd name="connsiteY10" fmla="*/ 653473 h 653473"/>
                  <a:gd name="connsiteX11" fmla="*/ 1270640 w 2178240"/>
                  <a:gd name="connsiteY11" fmla="*/ 653473 h 653473"/>
                  <a:gd name="connsiteX12" fmla="*/ 0 w 2178240"/>
                  <a:gd name="connsiteY12" fmla="*/ 653473 h 653473"/>
                  <a:gd name="connsiteX13" fmla="*/ 0 w 2178240"/>
                  <a:gd name="connsiteY13" fmla="*/ 272280 h 653473"/>
                  <a:gd name="connsiteX14" fmla="*/ 0 w 2178240"/>
                  <a:gd name="connsiteY14" fmla="*/ 108912 h 653473"/>
                  <a:gd name="connsiteX15" fmla="*/ 0 w 2178240"/>
                  <a:gd name="connsiteY15" fmla="*/ 108912 h 653473"/>
                  <a:gd name="connsiteX16" fmla="*/ 0 w 2178240"/>
                  <a:gd name="connsiteY16" fmla="*/ 0 h 65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240" h="653473">
                    <a:moveTo>
                      <a:pt x="0" y="0"/>
                    </a:moveTo>
                    <a:lnTo>
                      <a:pt x="1270640" y="0"/>
                    </a:lnTo>
                    <a:lnTo>
                      <a:pt x="1530214" y="-69922"/>
                    </a:lnTo>
                    <a:lnTo>
                      <a:pt x="1815200" y="0"/>
                    </a:lnTo>
                    <a:lnTo>
                      <a:pt x="2178240" y="0"/>
                    </a:lnTo>
                    <a:lnTo>
                      <a:pt x="2178240" y="108912"/>
                    </a:lnTo>
                    <a:lnTo>
                      <a:pt x="2178240" y="108912"/>
                    </a:lnTo>
                    <a:lnTo>
                      <a:pt x="2178240" y="272280"/>
                    </a:lnTo>
                    <a:lnTo>
                      <a:pt x="2178240" y="653473"/>
                    </a:lnTo>
                    <a:lnTo>
                      <a:pt x="1815200" y="653473"/>
                    </a:lnTo>
                    <a:lnTo>
                      <a:pt x="1270640" y="653473"/>
                    </a:lnTo>
                    <a:lnTo>
                      <a:pt x="1270640" y="653473"/>
                    </a:lnTo>
                    <a:lnTo>
                      <a:pt x="0" y="653473"/>
                    </a:lnTo>
                    <a:lnTo>
                      <a:pt x="0" y="272280"/>
                    </a:lnTo>
                    <a:lnTo>
                      <a:pt x="0" y="108912"/>
                    </a:lnTo>
                    <a:lnTo>
                      <a:pt x="0" y="1089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000" b="1" kern="120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義隆電子</a:t>
                </a:r>
              </a:p>
            </p:txBody>
          </p:sp>
        </p:grpSp>
        <p:pic>
          <p:nvPicPr>
            <p:cNvPr id="33" name="Picture 14">
              <a:extLst>
                <a:ext uri="{FF2B5EF4-FFF2-40B4-BE49-F238E27FC236}">
                  <a16:creationId xmlns:a16="http://schemas.microsoft.com/office/drawing/2014/main" id="{DA2358F0-91F8-4473-BBD8-10911EDFC2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3311" r="22500" b="35337"/>
            <a:stretch/>
          </p:blipFill>
          <p:spPr bwMode="auto">
            <a:xfrm>
              <a:off x="7609162" y="8120309"/>
              <a:ext cx="3480184" cy="2025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手繪多邊形 8">
            <a:extLst>
              <a:ext uri="{FF2B5EF4-FFF2-40B4-BE49-F238E27FC236}">
                <a16:creationId xmlns:a16="http://schemas.microsoft.com/office/drawing/2014/main" id="{C152E803-8159-408E-A57D-A3AD8E872435}"/>
              </a:ext>
            </a:extLst>
          </p:cNvPr>
          <p:cNvSpPr/>
          <p:nvPr/>
        </p:nvSpPr>
        <p:spPr>
          <a:xfrm>
            <a:off x="6282550" y="9057440"/>
            <a:ext cx="1636462" cy="424127"/>
          </a:xfrm>
          <a:custGeom>
            <a:avLst/>
            <a:gdLst>
              <a:gd name="connsiteX0" fmla="*/ 0 w 2178240"/>
              <a:gd name="connsiteY0" fmla="*/ 0 h 653473"/>
              <a:gd name="connsiteX1" fmla="*/ 1270640 w 2178240"/>
              <a:gd name="connsiteY1" fmla="*/ 0 h 653473"/>
              <a:gd name="connsiteX2" fmla="*/ 1530214 w 2178240"/>
              <a:gd name="connsiteY2" fmla="*/ -69922 h 653473"/>
              <a:gd name="connsiteX3" fmla="*/ 1815200 w 2178240"/>
              <a:gd name="connsiteY3" fmla="*/ 0 h 653473"/>
              <a:gd name="connsiteX4" fmla="*/ 2178240 w 2178240"/>
              <a:gd name="connsiteY4" fmla="*/ 0 h 653473"/>
              <a:gd name="connsiteX5" fmla="*/ 2178240 w 2178240"/>
              <a:gd name="connsiteY5" fmla="*/ 108912 h 653473"/>
              <a:gd name="connsiteX6" fmla="*/ 2178240 w 2178240"/>
              <a:gd name="connsiteY6" fmla="*/ 108912 h 653473"/>
              <a:gd name="connsiteX7" fmla="*/ 2178240 w 2178240"/>
              <a:gd name="connsiteY7" fmla="*/ 272280 h 653473"/>
              <a:gd name="connsiteX8" fmla="*/ 2178240 w 2178240"/>
              <a:gd name="connsiteY8" fmla="*/ 653473 h 653473"/>
              <a:gd name="connsiteX9" fmla="*/ 1815200 w 2178240"/>
              <a:gd name="connsiteY9" fmla="*/ 653473 h 653473"/>
              <a:gd name="connsiteX10" fmla="*/ 1270640 w 2178240"/>
              <a:gd name="connsiteY10" fmla="*/ 653473 h 653473"/>
              <a:gd name="connsiteX11" fmla="*/ 1270640 w 2178240"/>
              <a:gd name="connsiteY11" fmla="*/ 653473 h 653473"/>
              <a:gd name="connsiteX12" fmla="*/ 0 w 2178240"/>
              <a:gd name="connsiteY12" fmla="*/ 653473 h 653473"/>
              <a:gd name="connsiteX13" fmla="*/ 0 w 2178240"/>
              <a:gd name="connsiteY13" fmla="*/ 272280 h 653473"/>
              <a:gd name="connsiteX14" fmla="*/ 0 w 2178240"/>
              <a:gd name="connsiteY14" fmla="*/ 108912 h 653473"/>
              <a:gd name="connsiteX15" fmla="*/ 0 w 2178240"/>
              <a:gd name="connsiteY15" fmla="*/ 108912 h 653473"/>
              <a:gd name="connsiteX16" fmla="*/ 0 w 2178240"/>
              <a:gd name="connsiteY16" fmla="*/ 0 h 65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78240" h="653473">
                <a:moveTo>
                  <a:pt x="0" y="0"/>
                </a:moveTo>
                <a:lnTo>
                  <a:pt x="1270640" y="0"/>
                </a:lnTo>
                <a:lnTo>
                  <a:pt x="1530214" y="-69922"/>
                </a:lnTo>
                <a:lnTo>
                  <a:pt x="1815200" y="0"/>
                </a:lnTo>
                <a:lnTo>
                  <a:pt x="2178240" y="0"/>
                </a:lnTo>
                <a:lnTo>
                  <a:pt x="2178240" y="108912"/>
                </a:lnTo>
                <a:lnTo>
                  <a:pt x="2178240" y="108912"/>
                </a:lnTo>
                <a:lnTo>
                  <a:pt x="2178240" y="272280"/>
                </a:lnTo>
                <a:lnTo>
                  <a:pt x="2178240" y="653473"/>
                </a:lnTo>
                <a:lnTo>
                  <a:pt x="1815200" y="653473"/>
                </a:lnTo>
                <a:lnTo>
                  <a:pt x="1270640" y="653473"/>
                </a:lnTo>
                <a:lnTo>
                  <a:pt x="1270640" y="653473"/>
                </a:lnTo>
                <a:lnTo>
                  <a:pt x="0" y="653473"/>
                </a:lnTo>
                <a:lnTo>
                  <a:pt x="0" y="272280"/>
                </a:lnTo>
                <a:lnTo>
                  <a:pt x="0" y="108912"/>
                </a:lnTo>
                <a:lnTo>
                  <a:pt x="0" y="1089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漢翔航空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36419022-0FF9-FC0E-6093-070069A7A2DF}"/>
              </a:ext>
            </a:extLst>
          </p:cNvPr>
          <p:cNvSpPr txBox="1"/>
          <p:nvPr/>
        </p:nvSpPr>
        <p:spPr>
          <a:xfrm>
            <a:off x="11477041" y="5021577"/>
            <a:ext cx="444452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1" sz="2800" b="1" kern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智慧無人載具發展及應用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1297C2CB-8FDE-82F5-BC9B-84F9DBB9957D}"/>
              </a:ext>
            </a:extLst>
          </p:cNvPr>
          <p:cNvSpPr txBox="1"/>
          <p:nvPr/>
        </p:nvSpPr>
        <p:spPr>
          <a:xfrm>
            <a:off x="4324007" y="5066630"/>
            <a:ext cx="473557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航空電子創新博覽會獲獎</a:t>
            </a:r>
            <a:endParaRPr lang="zh-TW" altLang="en-US" sz="2800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91F2B4B1-9B4B-49A8-EDE3-843871C7D02D}"/>
              </a:ext>
            </a:extLst>
          </p:cNvPr>
          <p:cNvSpPr txBox="1"/>
          <p:nvPr/>
        </p:nvSpPr>
        <p:spPr>
          <a:xfrm>
            <a:off x="5663774" y="9460354"/>
            <a:ext cx="3810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1" sz="2800" b="1" kern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大四全學年帶薪實習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7"/>
          <a:srcRect l="13750" t="21111" r="14167" b="17407"/>
          <a:stretch/>
        </p:blipFill>
        <p:spPr>
          <a:xfrm>
            <a:off x="9420546" y="5785339"/>
            <a:ext cx="8715053" cy="367858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479944" y="9402812"/>
            <a:ext cx="6393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訓練民航局</a:t>
            </a:r>
            <a:r>
              <a:rPr kumimoji="1" lang="en-US" altLang="zh-TW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</a:t>
            </a:r>
            <a:r>
              <a:rPr kumimoji="1" lang="zh-TW" altLang="en-US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類 </a:t>
            </a:r>
            <a:r>
              <a:rPr kumimoji="1" lang="en-US" altLang="zh-TW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B1.1</a:t>
            </a:r>
            <a:r>
              <a:rPr kumimoji="1" lang="zh-TW" altLang="en-US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類及</a:t>
            </a:r>
            <a:r>
              <a:rPr kumimoji="1" lang="en-US" altLang="zh-TW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B2</a:t>
            </a:r>
            <a:r>
              <a:rPr kumimoji="1" lang="zh-TW" altLang="en-US" sz="2800" b="1" kern="0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類檢定證照</a:t>
            </a:r>
          </a:p>
        </p:txBody>
      </p:sp>
    </p:spTree>
    <p:extLst>
      <p:ext uri="{BB962C8B-B14F-4D97-AF65-F5344CB8AC3E}">
        <p14:creationId xmlns:p14="http://schemas.microsoft.com/office/powerpoint/2010/main" val="388096304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900"/>
            <a:ext cx="18288000" cy="7658100"/>
          </a:xfrm>
          <a:prstGeom prst="rect">
            <a:avLst/>
          </a:prstGeom>
        </p:spPr>
      </p:pic>
      <p:sp>
        <p:nvSpPr>
          <p:cNvPr id="3" name="TextBox 54"/>
          <p:cNvSpPr txBox="1"/>
          <p:nvPr/>
        </p:nvSpPr>
        <p:spPr>
          <a:xfrm>
            <a:off x="2438400" y="952500"/>
            <a:ext cx="904830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0" fontAlgn="base" hangingPunct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6000" b="1" dirty="0">
                <a:solidFill>
                  <a:srgbClr val="C0504D">
                    <a:lumMod val="75000"/>
                  </a:srgbClr>
                </a:solidFill>
                <a:latin typeface="王漢宗顏楷體" panose="02020500000000000000" charset="-120"/>
                <a:ea typeface="王漢宗顏楷體" panose="02020500000000000000" charset="-120"/>
              </a:rPr>
              <a:t>航電系</a:t>
            </a:r>
            <a:r>
              <a:rPr lang="zh-TW" altLang="en-US" sz="6000" b="1" dirty="0" smtClean="0">
                <a:solidFill>
                  <a:srgbClr val="C0504D">
                    <a:lumMod val="75000"/>
                  </a:srgbClr>
                </a:solidFill>
                <a:latin typeface="王漢宗顏楷體" panose="02020500000000000000" charset="-120"/>
                <a:ea typeface="王漢宗顏楷體" panose="02020500000000000000" charset="-120"/>
              </a:rPr>
              <a:t>的未來路很廣</a:t>
            </a:r>
            <a:endParaRPr lang="zh-TW" altLang="en-US" sz="6000" b="1" dirty="0">
              <a:solidFill>
                <a:srgbClr val="C0504D">
                  <a:lumMod val="75000"/>
                </a:srgbClr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44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icture 2" descr="https://static.wixstatic.com/media/b8757d_05f3cfb7beae45fa8b715d0ea67b4c51~mv2.png/v1/fill/w_903,h_1280,al_c,q_90,enc_auto/b8757d_05f3cfb7beae45fa8b715d0ea67b4c51~m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928"/>
            <a:ext cx="6248400" cy="1053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-244928"/>
            <a:ext cx="5715000" cy="105319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100" y="0"/>
            <a:ext cx="65532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54093"/>
            <a:ext cx="7315200" cy="9206438"/>
          </a:xfrm>
          <a:prstGeom prst="rect">
            <a:avLst/>
          </a:prstGeom>
        </p:spPr>
      </p:pic>
      <p:sp>
        <p:nvSpPr>
          <p:cNvPr id="3" name="TextBox 54"/>
          <p:cNvSpPr txBox="1"/>
          <p:nvPr/>
        </p:nvSpPr>
        <p:spPr>
          <a:xfrm>
            <a:off x="2514600" y="190500"/>
            <a:ext cx="157734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0" fontAlgn="base" hangingPunct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6000" b="1" dirty="0" smtClean="0">
                <a:solidFill>
                  <a:srgbClr val="C0504D">
                    <a:lumMod val="75000"/>
                  </a:srgbClr>
                </a:solidFill>
                <a:latin typeface="王漢宗顏楷體" panose="02020500000000000000" charset="-120"/>
                <a:ea typeface="王漢宗顏楷體" panose="02020500000000000000" charset="-120"/>
              </a:rPr>
              <a:t>獎學金優渥               報名</a:t>
            </a:r>
            <a:r>
              <a:rPr lang="en-US" altLang="zh-TW" sz="6000" b="1" dirty="0" smtClean="0">
                <a:solidFill>
                  <a:srgbClr val="C0504D">
                    <a:lumMod val="75000"/>
                  </a:srgbClr>
                </a:solidFill>
                <a:latin typeface="王漢宗顏楷體" panose="02020500000000000000" charset="-120"/>
                <a:ea typeface="王漢宗顏楷體" panose="02020500000000000000" charset="-120"/>
              </a:rPr>
              <a:t>line</a:t>
            </a:r>
            <a:endParaRPr lang="zh-TW" altLang="en-US" sz="6000" b="1" dirty="0">
              <a:solidFill>
                <a:srgbClr val="C0504D">
                  <a:lumMod val="75000"/>
                </a:srgbClr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0937" t="17708" r="12501" b="16667"/>
          <a:stretch/>
        </p:blipFill>
        <p:spPr>
          <a:xfrm>
            <a:off x="8839200" y="1088182"/>
            <a:ext cx="9448800" cy="92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1855</TotalTime>
  <Words>390</Words>
  <Application>Microsoft Office PowerPoint</Application>
  <PresentationFormat>自訂</PresentationFormat>
  <Paragraphs>74</Paragraphs>
  <Slides>9</Slides>
  <Notes>6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20" baseType="lpstr">
      <vt:lpstr>Wingdings</vt:lpstr>
      <vt:lpstr>Arial</vt:lpstr>
      <vt:lpstr>微軟正黑體</vt:lpstr>
      <vt:lpstr>標楷體</vt:lpstr>
      <vt:lpstr>Wingdings 3</vt:lpstr>
      <vt:lpstr>Times New Roman</vt:lpstr>
      <vt:lpstr>王漢宗顏楷體</vt:lpstr>
      <vt:lpstr>Century Gothic</vt:lpstr>
      <vt:lpstr>新細明體</vt:lpstr>
      <vt:lpstr>Calibri</vt:lpstr>
      <vt:lpstr>絲縷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Cream Aesthetic Creative Modern Pitch Deck Presentation</dc:title>
  <dc:creator>陳幼珍</dc:creator>
  <cp:lastModifiedBy>Windows 使用者</cp:lastModifiedBy>
  <cp:revision>54</cp:revision>
  <dcterms:created xsi:type="dcterms:W3CDTF">2006-08-16T00:00:00Z</dcterms:created>
  <dcterms:modified xsi:type="dcterms:W3CDTF">2024-03-02T00:57:37Z</dcterms:modified>
  <dc:identifier>DAF4ar-esuk</dc:identifier>
</cp:coreProperties>
</file>