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459" r:id="rId6"/>
    <p:sldId id="271" r:id="rId7"/>
    <p:sldId id="273" r:id="rId8"/>
  </p:sldIdLst>
  <p:sldSz cx="18288000" cy="10287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微軟正黑體" panose="020B0604030504040204" pitchFamily="34" charset="-120"/>
      <p:regular r:id="rId15"/>
      <p:bold r:id="rId16"/>
    </p:embeddedFont>
    <p:embeddedFont>
      <p:font typeface="標楷體" panose="03000509000000000000" pitchFamily="65" charset="-12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22" autoAdjust="0"/>
  </p:normalViewPr>
  <p:slideViewPr>
    <p:cSldViewPr>
      <p:cViewPr varScale="1">
        <p:scale>
          <a:sx n="52" d="100"/>
          <a:sy n="52" d="100"/>
        </p:scale>
        <p:origin x="6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637C3-5F8E-4D60-B73D-763DFB9D7203}" type="datetimeFigureOut">
              <a:rPr lang="zh-TW" altLang="en-US" smtClean="0"/>
              <a:t>2024/2/26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439F2-9938-4797-97E9-23B809D4A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151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DEB8A-E222-464C-AA38-DE2DD2DB061D}" type="datetimeFigureOut">
              <a:rPr lang="zh-TW" altLang="en-US" smtClean="0"/>
              <a:t>2024/2/26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44353-7004-4804-8586-01B0D8A671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5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44353-7004-4804-8586-01B0D8A671C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77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44353-7004-4804-8586-01B0D8A671C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06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44353-7004-4804-8586-01B0D8A671C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11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44353-7004-4804-8586-01B0D8A671C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17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0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44353-7004-4804-8586-01B0D8A671C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32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44353-7004-4804-8586-01B0D8A671C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37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2.png"/><Relationship Id="rId15" Type="http://schemas.openxmlformats.org/officeDocument/2006/relationships/image" Target="../media/image4.png"/><Relationship Id="rId10" Type="http://schemas.openxmlformats.org/officeDocument/2006/relationships/image" Target="../media/image19.jpeg"/><Relationship Id="rId4" Type="http://schemas.openxmlformats.org/officeDocument/2006/relationships/image" Target="../media/image6.sv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emf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32.jpeg"/><Relationship Id="rId4" Type="http://schemas.openxmlformats.org/officeDocument/2006/relationships/image" Target="../media/image6.sv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528646" cy="10287000"/>
            <a:chOff x="0" y="0"/>
            <a:chExt cx="12704861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23948" r="23948"/>
            <a:stretch>
              <a:fillRect/>
            </a:stretch>
          </p:blipFill>
          <p:spPr>
            <a:xfrm>
              <a:off x="0" y="0"/>
              <a:ext cx="12704861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5400000">
            <a:off x="-6253742" y="3711760"/>
            <a:ext cx="15237615" cy="2863481"/>
            <a:chOff x="0" y="0"/>
            <a:chExt cx="3784552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84552" cy="711200"/>
            </a:xfrm>
            <a:custGeom>
              <a:avLst/>
              <a:gdLst/>
              <a:ahLst/>
              <a:cxnLst/>
              <a:rect l="l" t="t" r="r" b="b"/>
              <a:pathLst>
                <a:path w="3784552" h="711200">
                  <a:moveTo>
                    <a:pt x="1892276" y="711200"/>
                  </a:moveTo>
                  <a:lnTo>
                    <a:pt x="3784552" y="0"/>
                  </a:lnTo>
                  <a:lnTo>
                    <a:pt x="0" y="0"/>
                  </a:lnTo>
                  <a:lnTo>
                    <a:pt x="1892276" y="711200"/>
                  </a:lnTo>
                  <a:close/>
                </a:path>
              </a:pathLst>
            </a:custGeom>
            <a:solidFill>
              <a:srgbClr val="007E86">
                <a:alpha val="8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591336" y="12700"/>
              <a:ext cx="2601879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802214" y="2397606"/>
            <a:ext cx="726432" cy="6860694"/>
            <a:chOff x="0" y="0"/>
            <a:chExt cx="191324" cy="18069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24" cy="1806932"/>
            </a:xfrm>
            <a:custGeom>
              <a:avLst/>
              <a:gdLst/>
              <a:ahLst/>
              <a:cxnLst/>
              <a:rect l="l" t="t" r="r" b="b"/>
              <a:pathLst>
                <a:path w="191324" h="1806932">
                  <a:moveTo>
                    <a:pt x="0" y="0"/>
                  </a:moveTo>
                  <a:lnTo>
                    <a:pt x="191324" y="0"/>
                  </a:lnTo>
                  <a:lnTo>
                    <a:pt x="191324" y="1806932"/>
                  </a:lnTo>
                  <a:lnTo>
                    <a:pt x="0" y="18069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91324" cy="1845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78681" y="4070242"/>
            <a:ext cx="961962" cy="3064019"/>
            <a:chOff x="0" y="0"/>
            <a:chExt cx="253356" cy="80698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3356" cy="806984"/>
            </a:xfrm>
            <a:custGeom>
              <a:avLst/>
              <a:gdLst/>
              <a:ahLst/>
              <a:cxnLst/>
              <a:rect l="l" t="t" r="r" b="b"/>
              <a:pathLst>
                <a:path w="253356" h="806984">
                  <a:moveTo>
                    <a:pt x="0" y="0"/>
                  </a:moveTo>
                  <a:lnTo>
                    <a:pt x="253356" y="0"/>
                  </a:lnTo>
                  <a:lnTo>
                    <a:pt x="253356" y="806984"/>
                  </a:lnTo>
                  <a:lnTo>
                    <a:pt x="0" y="8069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53356" cy="845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 rot="1284586">
            <a:off x="8358489" y="-518448"/>
            <a:ext cx="887449" cy="7312998"/>
            <a:chOff x="0" y="0"/>
            <a:chExt cx="233731" cy="19260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3731" cy="1926057"/>
            </a:xfrm>
            <a:custGeom>
              <a:avLst/>
              <a:gdLst/>
              <a:ahLst/>
              <a:cxnLst/>
              <a:rect l="l" t="t" r="r" b="b"/>
              <a:pathLst>
                <a:path w="233731" h="1926057">
                  <a:moveTo>
                    <a:pt x="0" y="0"/>
                  </a:moveTo>
                  <a:lnTo>
                    <a:pt x="233731" y="0"/>
                  </a:lnTo>
                  <a:lnTo>
                    <a:pt x="233731" y="1926057"/>
                  </a:lnTo>
                  <a:lnTo>
                    <a:pt x="0" y="1926057"/>
                  </a:lnTo>
                  <a:close/>
                </a:path>
              </a:pathLst>
            </a:custGeom>
            <a:solidFill>
              <a:srgbClr val="007E8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33731" cy="1964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7054357" y="6373945"/>
            <a:ext cx="1523069" cy="1520633"/>
            <a:chOff x="0" y="0"/>
            <a:chExt cx="6350000" cy="6339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5E64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7115609" y="6373945"/>
            <a:ext cx="2923635" cy="3913055"/>
            <a:chOff x="0" y="0"/>
            <a:chExt cx="531372" cy="711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1372" cy="711200"/>
            </a:xfrm>
            <a:custGeom>
              <a:avLst/>
              <a:gdLst/>
              <a:ahLst/>
              <a:cxnLst/>
              <a:rect l="l" t="t" r="r" b="b"/>
              <a:pathLst>
                <a:path w="531372" h="711200">
                  <a:moveTo>
                    <a:pt x="265686" y="711200"/>
                  </a:moveTo>
                  <a:lnTo>
                    <a:pt x="531372" y="0"/>
                  </a:lnTo>
                  <a:lnTo>
                    <a:pt x="0" y="0"/>
                  </a:lnTo>
                  <a:lnTo>
                    <a:pt x="265686" y="711200"/>
                  </a:lnTo>
                  <a:close/>
                </a:path>
              </a:pathLst>
            </a:custGeom>
            <a:solidFill>
              <a:srgbClr val="007E8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83027" y="12700"/>
              <a:ext cx="365318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1" name="Group 21"/>
          <p:cNvGrpSpPr/>
          <p:nvPr/>
        </p:nvGrpSpPr>
        <p:grpSpPr>
          <a:xfrm rot="-5400000">
            <a:off x="-4431034" y="4195341"/>
            <a:ext cx="10255993" cy="1927325"/>
            <a:chOff x="0" y="0"/>
            <a:chExt cx="3784552" cy="7112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784552" cy="711200"/>
            </a:xfrm>
            <a:custGeom>
              <a:avLst/>
              <a:gdLst/>
              <a:ahLst/>
              <a:cxnLst/>
              <a:rect l="l" t="t" r="r" b="b"/>
              <a:pathLst>
                <a:path w="3784552" h="711200">
                  <a:moveTo>
                    <a:pt x="1892276" y="711200"/>
                  </a:moveTo>
                  <a:lnTo>
                    <a:pt x="3784552" y="0"/>
                  </a:lnTo>
                  <a:lnTo>
                    <a:pt x="0" y="0"/>
                  </a:lnTo>
                  <a:lnTo>
                    <a:pt x="1892276" y="711200"/>
                  </a:lnTo>
                  <a:close/>
                </a:path>
              </a:pathLst>
            </a:custGeom>
            <a:solidFill>
              <a:srgbClr val="014B50">
                <a:alpha val="8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591336" y="12700"/>
              <a:ext cx="2601879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13200492" y="-9023"/>
            <a:ext cx="5026412" cy="1795147"/>
          </a:xfrm>
          <a:custGeom>
            <a:avLst/>
            <a:gdLst/>
            <a:ahLst/>
            <a:cxnLst/>
            <a:rect l="l" t="t" r="r" b="b"/>
            <a:pathLst>
              <a:path w="5026412" h="1795147">
                <a:moveTo>
                  <a:pt x="0" y="0"/>
                </a:moveTo>
                <a:lnTo>
                  <a:pt x="5026412" y="0"/>
                </a:lnTo>
                <a:lnTo>
                  <a:pt x="5026412" y="1795147"/>
                </a:lnTo>
                <a:lnTo>
                  <a:pt x="0" y="17951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6761655" y="3313796"/>
            <a:ext cx="11535870" cy="131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199"/>
              </a:lnSpc>
            </a:pPr>
            <a:r>
              <a:rPr lang="zh-TW" altLang="en-US" sz="7999" spc="-239" dirty="0">
                <a:solidFill>
                  <a:srgbClr val="FFFFFF"/>
                </a:solidFill>
                <a:ea typeface="標楷體" panose="03000509000000000000" pitchFamily="65" charset="-120"/>
              </a:rPr>
              <a:t>電資</a:t>
            </a:r>
            <a:endParaRPr lang="en-US" sz="7999" spc="-239" dirty="0">
              <a:solidFill>
                <a:srgbClr val="005E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5688471" y="3508632"/>
            <a:ext cx="11428607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434"/>
              </a:lnSpc>
            </a:pPr>
            <a:r>
              <a:rPr kumimoji="0" lang="zh-TW" altLang="en-US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航空服務管理系</a:t>
            </a:r>
            <a:r>
              <a:rPr lang="zh-TW" altLang="en-US" sz="6600" b="1" spc="-192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endParaRPr lang="en-US" altLang="zh-TW" sz="6600" b="1" spc="-192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>
              <a:lnSpc>
                <a:spcPts val="6434"/>
              </a:lnSpc>
            </a:pPr>
            <a:endParaRPr kumimoji="0" lang="en-US" altLang="zh-TW" sz="600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73258E3-76CC-4B69-9C71-20EA51470A43}"/>
              </a:ext>
            </a:extLst>
          </p:cNvPr>
          <p:cNvSpPr txBox="1"/>
          <p:nvPr/>
        </p:nvSpPr>
        <p:spPr>
          <a:xfrm>
            <a:off x="12649200" y="87350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航管系網頁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02B119FB-0C75-8D47-AD14-F08CEFCB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17894" r="80502" b="65594"/>
          <a:stretch>
            <a:fillRect/>
          </a:stretch>
        </p:blipFill>
        <p:spPr bwMode="auto">
          <a:xfrm>
            <a:off x="12354273" y="5983940"/>
            <a:ext cx="2514599" cy="28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27" descr="Airbus Home">
            <a:extLst>
              <a:ext uri="{FF2B5EF4-FFF2-40B4-BE49-F238E27FC236}">
                <a16:creationId xmlns:a16="http://schemas.microsoft.com/office/drawing/2014/main" id="{9ED9C79B-B468-BFA2-B033-4245DC729C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 rot="21315523">
            <a:off x="11578284" y="4576509"/>
            <a:ext cx="3685112" cy="138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5407" y="254783"/>
            <a:ext cx="1174818" cy="1433534"/>
            <a:chOff x="0" y="0"/>
            <a:chExt cx="406400" cy="495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495897"/>
            </a:xfrm>
            <a:custGeom>
              <a:avLst/>
              <a:gdLst/>
              <a:ahLst/>
              <a:cxnLst/>
              <a:rect l="l" t="t" r="r" b="b"/>
              <a:pathLst>
                <a:path w="406400" h="495897">
                  <a:moveTo>
                    <a:pt x="203200" y="0"/>
                  </a:moveTo>
                  <a:lnTo>
                    <a:pt x="406400" y="0"/>
                  </a:lnTo>
                  <a:lnTo>
                    <a:pt x="203200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5E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03200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066800" y="1626007"/>
            <a:ext cx="5187984" cy="37078"/>
          </a:xfrm>
          <a:prstGeom prst="line">
            <a:avLst/>
          </a:prstGeom>
          <a:ln w="47625" cap="flat">
            <a:solidFill>
              <a:srgbClr val="014B50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6" name="Group 6"/>
          <p:cNvGrpSpPr/>
          <p:nvPr/>
        </p:nvGrpSpPr>
        <p:grpSpPr>
          <a:xfrm>
            <a:off x="14937409" y="9162388"/>
            <a:ext cx="3314101" cy="1028700"/>
            <a:chOff x="0" y="0"/>
            <a:chExt cx="1597601" cy="4958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97601" cy="495897"/>
            </a:xfrm>
            <a:custGeom>
              <a:avLst/>
              <a:gdLst/>
              <a:ahLst/>
              <a:cxnLst/>
              <a:rect l="l" t="t" r="r" b="b"/>
              <a:pathLst>
                <a:path w="1597601" h="495897">
                  <a:moveTo>
                    <a:pt x="203200" y="0"/>
                  </a:moveTo>
                  <a:lnTo>
                    <a:pt x="1597601" y="0"/>
                  </a:lnTo>
                  <a:lnTo>
                    <a:pt x="1394401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5E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1394401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96384" y="9772650"/>
            <a:ext cx="2135484" cy="514350"/>
            <a:chOff x="0" y="0"/>
            <a:chExt cx="2058870" cy="4958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58870" cy="495897"/>
            </a:xfrm>
            <a:custGeom>
              <a:avLst/>
              <a:gdLst/>
              <a:ahLst/>
              <a:cxnLst/>
              <a:rect l="l" t="t" r="r" b="b"/>
              <a:pathLst>
                <a:path w="2058870" h="495897">
                  <a:moveTo>
                    <a:pt x="203200" y="0"/>
                  </a:moveTo>
                  <a:lnTo>
                    <a:pt x="2058870" y="0"/>
                  </a:lnTo>
                  <a:lnTo>
                    <a:pt x="1855670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7E8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1855670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800225" y="9258300"/>
            <a:ext cx="1114912" cy="399751"/>
          </a:xfrm>
          <a:custGeom>
            <a:avLst/>
            <a:gdLst/>
            <a:ahLst/>
            <a:cxnLst/>
            <a:rect l="l" t="t" r="r" b="b"/>
            <a:pathLst>
              <a:path w="1114912" h="399751">
                <a:moveTo>
                  <a:pt x="0" y="0"/>
                </a:moveTo>
                <a:lnTo>
                  <a:pt x="1114912" y="0"/>
                </a:lnTo>
                <a:lnTo>
                  <a:pt x="1114912" y="399751"/>
                </a:lnTo>
                <a:lnTo>
                  <a:pt x="0" y="3997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48704" b="-111560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324023" y="2124880"/>
            <a:ext cx="869057" cy="86905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179472" y="3664888"/>
            <a:ext cx="869057" cy="86905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468459" y="5120814"/>
            <a:ext cx="869057" cy="86905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009276" y="6622927"/>
            <a:ext cx="869057" cy="86905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468459" y="8116256"/>
            <a:ext cx="869057" cy="86905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9" name="Freeform 29"/>
          <p:cNvSpPr/>
          <p:nvPr/>
        </p:nvSpPr>
        <p:spPr>
          <a:xfrm>
            <a:off x="13165728" y="98340"/>
            <a:ext cx="5026412" cy="1795147"/>
          </a:xfrm>
          <a:custGeom>
            <a:avLst/>
            <a:gdLst/>
            <a:ahLst/>
            <a:cxnLst/>
            <a:rect l="l" t="t" r="r" b="b"/>
            <a:pathLst>
              <a:path w="5026412" h="1795147">
                <a:moveTo>
                  <a:pt x="0" y="0"/>
                </a:moveTo>
                <a:lnTo>
                  <a:pt x="5026411" y="0"/>
                </a:lnTo>
                <a:lnTo>
                  <a:pt x="5026411" y="1795147"/>
                </a:lnTo>
                <a:lnTo>
                  <a:pt x="0" y="1795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588572" y="582101"/>
            <a:ext cx="5791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 dirty="0">
                <a:solidFill>
                  <a:srgbClr val="C0504D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本系學習主軸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377193" y="3912499"/>
            <a:ext cx="436822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3"/>
              </a:lnSpc>
            </a:pPr>
            <a:r>
              <a:rPr lang="en-US" sz="3199" spc="-111" dirty="0" err="1">
                <a:solidFill>
                  <a:srgbClr val="FFFFFF"/>
                </a:solidFill>
                <a:ea typeface="標楷體" panose="03000509000000000000" pitchFamily="65" charset="-120"/>
              </a:rPr>
              <a:t>大學面臨整併存廢問題</a:t>
            </a:r>
            <a:endParaRPr lang="en-US" sz="3199" spc="-111" dirty="0">
              <a:solidFill>
                <a:srgbClr val="FFFFFF"/>
              </a:solidFill>
              <a:ea typeface="標楷體" panose="03000509000000000000" pitchFamily="65" charset="-12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3165728" y="6789422"/>
            <a:ext cx="424318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4"/>
              </a:lnSpc>
            </a:pPr>
            <a:r>
              <a:rPr lang="en-US" sz="3200" spc="-112" dirty="0" err="1">
                <a:solidFill>
                  <a:srgbClr val="FFFFFF"/>
                </a:solidFill>
                <a:ea typeface="標楷體" panose="03000509000000000000" pitchFamily="65" charset="-120"/>
              </a:rPr>
              <a:t>中後段班學校如何因應</a:t>
            </a:r>
            <a:endParaRPr lang="en-US" sz="3200" spc="-112" dirty="0">
              <a:solidFill>
                <a:srgbClr val="FFFFFF"/>
              </a:solidFill>
              <a:ea typeface="標楷體" panose="03000509000000000000" pitchFamily="65" charset="-12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1357327" y="4793111"/>
            <a:ext cx="3820255" cy="538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ea typeface="標楷體" panose="03000509000000000000" pitchFamily="65" charset="-120"/>
              </a:rPr>
              <a:t>冷門科系存廢問題</a:t>
            </a:r>
            <a:endParaRPr lang="en-US" sz="3200" dirty="0">
              <a:solidFill>
                <a:srgbClr val="FFFFFF"/>
              </a:solidFill>
              <a:ea typeface="標楷體" panose="03000509000000000000" pitchFamily="65" charset="-12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1193080" y="2241218"/>
            <a:ext cx="4368227" cy="53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重普大.輕技職刻板印象</a:t>
            </a:r>
            <a:endParaRPr lang="en-US" sz="32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212816" y="3228949"/>
            <a:ext cx="16196101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航空客運</a:t>
            </a:r>
            <a:endParaRPr lang="en-US" altLang="zh-TW" sz="4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zh-TW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飛行機師｜空服員｜航空內勤｜機場運務</a:t>
            </a:r>
            <a: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地勤</a:t>
            </a:r>
            <a: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49263" indent="-93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4400" b="1" dirty="0">
                <a:solidFill>
                  <a:srgbClr val="1774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  </a:t>
            </a:r>
          </a:p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航空物流  </a:t>
            </a:r>
            <a:endParaRPr lang="en-US" altLang="zh-TW" sz="4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zh-TW" altLang="en-US" sz="4400" b="1" dirty="0">
                <a:solidFill>
                  <a:srgbClr val="1774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航空公司貨運部｜航空貨運承攬業｜國際物流業｜報關行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44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旅遊運輸</a:t>
            </a:r>
            <a:endParaRPr lang="en-US" altLang="zh-TW" sz="44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 旅行社｜飯店｜高鐵</a:t>
            </a:r>
          </a:p>
        </p:txBody>
      </p:sp>
      <p:sp>
        <p:nvSpPr>
          <p:cNvPr id="28" name="矩形 27"/>
          <p:cNvSpPr/>
          <p:nvPr/>
        </p:nvSpPr>
        <p:spPr>
          <a:xfrm>
            <a:off x="562317" y="2040704"/>
            <a:ext cx="174970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5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依照航空產業鍊需求，培育敬業且專業之全方位人才</a:t>
            </a:r>
            <a:r>
              <a:rPr lang="en-US" altLang="zh-TW" sz="5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pic>
        <p:nvPicPr>
          <p:cNvPr id="31" name="圖片 30" descr="Airbus Home">
            <a:extLst>
              <a:ext uri="{FF2B5EF4-FFF2-40B4-BE49-F238E27FC236}">
                <a16:creationId xmlns:a16="http://schemas.microsoft.com/office/drawing/2014/main" id="{FC5DC879-6C9E-6B6D-6036-E65EB6C703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 rot="21315523">
            <a:off x="6745586" y="384708"/>
            <a:ext cx="3685112" cy="138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5407" y="269875"/>
            <a:ext cx="1174818" cy="1433534"/>
            <a:chOff x="0" y="0"/>
            <a:chExt cx="406400" cy="495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495897"/>
            </a:xfrm>
            <a:custGeom>
              <a:avLst/>
              <a:gdLst/>
              <a:ahLst/>
              <a:cxnLst/>
              <a:rect l="l" t="t" r="r" b="b"/>
              <a:pathLst>
                <a:path w="406400" h="495897">
                  <a:moveTo>
                    <a:pt x="203200" y="0"/>
                  </a:moveTo>
                  <a:lnTo>
                    <a:pt x="406400" y="0"/>
                  </a:lnTo>
                  <a:lnTo>
                    <a:pt x="203200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5E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03200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3261588" y="131126"/>
            <a:ext cx="5026412" cy="1795147"/>
          </a:xfrm>
          <a:custGeom>
            <a:avLst/>
            <a:gdLst/>
            <a:ahLst/>
            <a:cxnLst/>
            <a:rect l="l" t="t" r="r" b="b"/>
            <a:pathLst>
              <a:path w="5026412" h="1795147">
                <a:moveTo>
                  <a:pt x="0" y="0"/>
                </a:moveTo>
                <a:lnTo>
                  <a:pt x="5026412" y="0"/>
                </a:lnTo>
                <a:lnTo>
                  <a:pt x="5026412" y="1795148"/>
                </a:lnTo>
                <a:lnTo>
                  <a:pt x="0" y="1795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825163" y="647921"/>
            <a:ext cx="684858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 dirty="0">
                <a:solidFill>
                  <a:srgbClr val="C0504D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本系專任重要師資</a:t>
            </a:r>
          </a:p>
        </p:txBody>
      </p:sp>
      <p:sp>
        <p:nvSpPr>
          <p:cNvPr id="28" name="AutoShape 28"/>
          <p:cNvSpPr/>
          <p:nvPr/>
        </p:nvSpPr>
        <p:spPr>
          <a:xfrm flipV="1">
            <a:off x="1212816" y="1595063"/>
            <a:ext cx="6711984" cy="84534"/>
          </a:xfrm>
          <a:prstGeom prst="line">
            <a:avLst/>
          </a:prstGeom>
          <a:ln w="47625" cap="flat">
            <a:solidFill>
              <a:srgbClr val="014B5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3" name="矩形 12"/>
          <p:cNvSpPr/>
          <p:nvPr/>
        </p:nvSpPr>
        <p:spPr>
          <a:xfrm>
            <a:off x="1930301" y="4566599"/>
            <a:ext cx="461817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kern="0" dirty="0">
                <a:solidFill>
                  <a:srgbClr val="EAB2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何學庸助理教授</a:t>
            </a:r>
            <a:endParaRPr lang="en-US" altLang="zh-TW" sz="2800" b="1" kern="0" dirty="0">
              <a:solidFill>
                <a:srgbClr val="EAB2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澳門</a:t>
            </a:r>
            <a:r>
              <a:rPr lang="zh-TW" altLang="zh-TW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企管</a:t>
            </a:r>
            <a:r>
              <a:rPr lang="zh-TW" altLang="zh-TW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博士</a:t>
            </a:r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2000" kern="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lang="en-US" altLang="zh-TW" sz="2000" b="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復興航空行銷處主任</a:t>
            </a:r>
            <a:r>
              <a:rPr lang="en-US" altLang="zh-TW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代理經理</a:t>
            </a:r>
            <a:endParaRPr lang="en-US" altLang="zh-TW" sz="2000" b="0" i="0" dirty="0">
              <a:solidFill>
                <a:srgbClr val="21252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、復興航空花蓮分公司</a:t>
            </a:r>
            <a:r>
              <a:rPr lang="en-US" altLang="zh-TW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機場主任</a:t>
            </a:r>
            <a:endParaRPr lang="en-US" altLang="zh-TW" sz="2000" b="0" i="0" dirty="0">
              <a:solidFill>
                <a:srgbClr val="21252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kern="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專長</a:t>
            </a:r>
            <a:r>
              <a:rPr lang="en-US" altLang="zh-TW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航空服務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研究方法、航空地勤</a:t>
            </a:r>
            <a:endParaRPr lang="en-US" altLang="zh-TW" sz="2000" b="0" i="0" dirty="0">
              <a:solidFill>
                <a:srgbClr val="21252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作業、航空行銷、套裝旅遊產品</a:t>
            </a:r>
            <a:endParaRPr lang="zh-TW" altLang="zh-TW" sz="2000" kern="1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46269" y="1862715"/>
            <a:ext cx="433905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kern="0" dirty="0">
                <a:solidFill>
                  <a:srgbClr val="EAB2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吳崇仁副教授兼本系主任</a:t>
            </a:r>
            <a:endParaRPr lang="en-US" altLang="zh-TW" sz="2800" b="1" kern="0" dirty="0">
              <a:solidFill>
                <a:srgbClr val="EAB2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政治大學國貿所博士</a:t>
            </a:r>
            <a:endParaRPr lang="en-US" altLang="zh-TW" sz="2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lang="en-US" altLang="zh-TW" sz="200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煜盛有限公司總經理特別助理、 </a:t>
            </a:r>
            <a:endParaRPr lang="en-US" altLang="zh-TW" sz="2000" i="0" dirty="0">
              <a:solidFill>
                <a:srgbClr val="21252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新寶科技有限公司產品經理</a:t>
            </a:r>
            <a:endParaRPr lang="en-US" altLang="zh-TW" sz="2000" i="0" dirty="0">
              <a:solidFill>
                <a:srgbClr val="21252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專長</a:t>
            </a:r>
            <a:r>
              <a:rPr lang="en-US" altLang="zh-TW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論文研討、研究方法、國貿實務、創新創業管理、市場競爭分析、新產品開發與管理</a:t>
            </a:r>
            <a:endParaRPr lang="zh-TW" altLang="zh-TW" sz="20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50119" y="7258227"/>
            <a:ext cx="389451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kern="0" dirty="0">
                <a:solidFill>
                  <a:srgbClr val="EAB2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陳信元助理教授</a:t>
            </a:r>
            <a:endParaRPr lang="en-US" altLang="zh-TW" sz="2800" b="1" kern="0" dirty="0">
              <a:solidFill>
                <a:srgbClr val="EAB2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</a:t>
            </a:r>
            <a:r>
              <a:rPr lang="zh-TW" altLang="zh-TW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交管所碩</a:t>
            </a:r>
            <a:r>
              <a:rPr lang="zh-TW" altLang="zh-TW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士</a:t>
            </a:r>
            <a:endParaRPr lang="en-US" altLang="zh-TW" sz="2000" kern="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lang="en-US" altLang="zh-TW" sz="2000" b="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長榮航空芝加哥分公司業務代表、達承國際物流有限公司總經理、台北市航空貨運承攬商業同業公會理事</a:t>
            </a:r>
            <a:endParaRPr lang="en-US" altLang="zh-TW" sz="2000" b="0" i="0" dirty="0">
              <a:solidFill>
                <a:srgbClr val="21252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專長</a:t>
            </a:r>
            <a:r>
              <a:rPr lang="en-US" altLang="zh-TW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航空貨運承攬實務、全球運籌、倉儲管理、客貨損害處理、航空客貨運關務作業、企業倫理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981867" y="5210974"/>
            <a:ext cx="415027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700" b="1" kern="0" dirty="0">
                <a:solidFill>
                  <a:srgbClr val="EAB2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汪昱助理教授兼人事主任</a:t>
            </a:r>
            <a:endParaRPr lang="en-US" altLang="zh-TW" sz="2700" b="1" kern="0" dirty="0">
              <a:solidFill>
                <a:srgbClr val="EAB2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中華大學科管所博士</a:t>
            </a:r>
            <a:endParaRPr lang="en-US" altLang="zh-TW" sz="2000" kern="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000"/>
              </a:lnSpc>
              <a:spcAft>
                <a:spcPts val="1500"/>
              </a:spcAft>
            </a:pPr>
            <a:r>
              <a:rPr lang="zh-TW" altLang="en-US" sz="2000" b="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lang="en-US" altLang="zh-TW" sz="2000" b="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和信休閒家國際管理顧問公司</a:t>
            </a:r>
            <a:endParaRPr lang="en-US" altLang="zh-TW" sz="2000" dirty="0">
              <a:solidFill>
                <a:srgbClr val="21252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000"/>
              </a:lnSpc>
              <a:spcAft>
                <a:spcPts val="1500"/>
              </a:spcAft>
            </a:pPr>
            <a:r>
              <a:rPr lang="zh-TW" altLang="en-US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專長</a:t>
            </a:r>
            <a:r>
              <a:rPr lang="en-US" altLang="zh-TW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dirty="0">
                <a:solidFill>
                  <a:srgbClr val="21252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旅行業經營管理、低碳旅遊、遊程規劃與設計、國際禮儀</a:t>
            </a:r>
            <a:endParaRPr lang="zh-TW" altLang="zh-TW" sz="2000" kern="1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endParaRPr lang="en-US" altLang="zh-TW" sz="2000" b="0" i="0" dirty="0">
              <a:solidFill>
                <a:srgbClr val="21252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41940" y="7504449"/>
            <a:ext cx="378345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kern="0" dirty="0">
                <a:solidFill>
                  <a:srgbClr val="EAB2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姜佳瑗助理教授兼學務組長</a:t>
            </a:r>
            <a:endParaRPr lang="en-US" altLang="zh-TW" sz="2800" b="1" kern="0" dirty="0">
              <a:solidFill>
                <a:srgbClr val="EAB2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元智大學經管所博士</a:t>
            </a:r>
            <a:endParaRPr lang="en-US" altLang="zh-TW" sz="2000" kern="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lang="en-US" altLang="zh-TW" sz="2000" b="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元智大學兼任講師、明新科大兼任講師</a:t>
            </a:r>
            <a:endParaRPr lang="en-US" altLang="zh-TW" sz="2000" kern="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1500"/>
              </a:spcAft>
            </a:pPr>
            <a:r>
              <a:rPr lang="zh-TW" altLang="en-US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專長</a:t>
            </a:r>
            <a:r>
              <a:rPr lang="en-US" altLang="zh-TW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管理學、文書處理軟體與資訊、會計學、航空訂位</a:t>
            </a:r>
            <a:endParaRPr lang="zh-TW" altLang="zh-TW" sz="2000" kern="1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714461" y="2170492"/>
            <a:ext cx="4367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kern="0" dirty="0">
                <a:solidFill>
                  <a:srgbClr val="EAB2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戚令宜講師兼本系副主任</a:t>
            </a:r>
            <a:endParaRPr lang="en-US" altLang="zh-TW" sz="2800" b="1" kern="0" dirty="0">
              <a:solidFill>
                <a:srgbClr val="EAB2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中華科技大學航管所碩士</a:t>
            </a:r>
            <a:endParaRPr lang="en-US" altLang="zh-TW" sz="2000" kern="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defRPr/>
            </a:pPr>
            <a:r>
              <a:rPr lang="zh-TW" altLang="en-US" sz="2000" b="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lang="en-US" altLang="zh-TW" sz="2000" b="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立榮航空空服員助理事務長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defRPr/>
            </a:pPr>
            <a:r>
              <a:rPr lang="zh-TW" altLang="en-US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專長</a:t>
            </a:r>
            <a:r>
              <a:rPr lang="en-US" altLang="zh-TW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航空服務、航空形象塑造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美姿美儀、國際禮儀、面試表達技巧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777654" y="4501794"/>
            <a:ext cx="4564224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kern="0" dirty="0" smtClean="0">
                <a:solidFill>
                  <a:srgbClr val="EAB2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古蕙玲</a:t>
            </a:r>
            <a:r>
              <a:rPr lang="zh-TW" altLang="en-US" sz="2800" b="1" kern="0" dirty="0">
                <a:solidFill>
                  <a:srgbClr val="EAB2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講師兼語言中心主任</a:t>
            </a:r>
            <a:endParaRPr lang="en-US" altLang="zh-TW" sz="2800" b="1" kern="0" dirty="0">
              <a:solidFill>
                <a:srgbClr val="EAB2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0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美國紐約大學</a:t>
            </a:r>
            <a:r>
              <a:rPr lang="en-US" altLang="zh-TW" sz="2000" b="0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NYU</a:t>
            </a:r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en-US" sz="2000" b="0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英語文教育</a:t>
            </a:r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碩士</a:t>
            </a:r>
            <a:endParaRPr lang="en-US" altLang="zh-TW" sz="2000" kern="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1500"/>
              </a:spcAft>
            </a:pPr>
            <a:r>
              <a:rPr lang="zh-TW" altLang="en-US" sz="2000" b="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lang="en-US" altLang="zh-TW" sz="2000" b="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復興航空公司人力資源部訓練專員暨講師、世新大學英語系</a:t>
            </a:r>
            <a:r>
              <a:rPr lang="en-US" altLang="zh-TW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台北商業科技大學應外系兼任講師、</a:t>
            </a:r>
            <a:endParaRPr lang="en-US" altLang="zh-TW" sz="2000" b="0" i="0" dirty="0">
              <a:solidFill>
                <a:srgbClr val="21252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1500"/>
              </a:spcAft>
            </a:pPr>
            <a:r>
              <a:rPr lang="zh-TW" altLang="en-US" sz="20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專長</a:t>
            </a:r>
            <a:r>
              <a:rPr lang="en-US" altLang="zh-TW" sz="20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solidFill>
                  <a:srgbClr val="21252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</a:t>
            </a:r>
            <a:r>
              <a:rPr lang="en-US" altLang="zh-TW" sz="2000" dirty="0">
                <a:solidFill>
                  <a:srgbClr val="21252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dirty="0">
                <a:solidFill>
                  <a:srgbClr val="21252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專業英語教學、跨文化教育訓練</a:t>
            </a:r>
            <a:r>
              <a:rPr lang="en-US" altLang="zh-TW" sz="2000" dirty="0">
                <a:solidFill>
                  <a:srgbClr val="21252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dirty="0">
                <a:solidFill>
                  <a:srgbClr val="21252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師資訓練</a:t>
            </a:r>
            <a:r>
              <a:rPr lang="en-US" altLang="zh-TW" sz="2000" dirty="0">
                <a:solidFill>
                  <a:srgbClr val="21252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dirty="0">
                <a:solidFill>
                  <a:srgbClr val="21252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課程設計、華語教學</a:t>
            </a:r>
            <a:endParaRPr lang="zh-TW" altLang="zh-TW" sz="2000" kern="1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929764" y="7440329"/>
            <a:ext cx="4193135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kern="0" dirty="0">
                <a:solidFill>
                  <a:srgbClr val="EAB2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李沛溱助理教授</a:t>
            </a:r>
            <a:endParaRPr lang="en-US" altLang="zh-TW" sz="2800" b="1" kern="0" dirty="0">
              <a:solidFill>
                <a:srgbClr val="EAB2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澳洲</a:t>
            </a:r>
            <a:r>
              <a:rPr lang="en-US" altLang="zh-TW" sz="2000" b="0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Victoria University</a:t>
            </a:r>
            <a:r>
              <a:rPr lang="zh-TW" altLang="en-US" sz="2000" b="0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企管</a:t>
            </a:r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博士</a:t>
            </a:r>
            <a:endParaRPr lang="en-US" altLang="zh-TW" sz="2000" kern="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1500"/>
              </a:spcAft>
            </a:pPr>
            <a:r>
              <a:rPr lang="zh-TW" altLang="en-US" sz="2000" b="0" i="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lang="en-US" altLang="zh-TW" sz="2000" b="0" i="0" dirty="0" smtClean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b="0" i="0" dirty="0" smtClean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本校觀光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餐</a:t>
            </a:r>
            <a:r>
              <a:rPr lang="zh-TW" altLang="en-US" sz="2000" b="0" i="0" dirty="0" smtClean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旅系專任</a:t>
            </a:r>
            <a:r>
              <a:rPr lang="zh-TW" altLang="en-US" sz="20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助理教授、中興代書法律</a:t>
            </a:r>
            <a:r>
              <a:rPr lang="zh-TW" altLang="en-US" sz="2000" dirty="0">
                <a:solidFill>
                  <a:srgbClr val="21252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事務所專員</a:t>
            </a:r>
            <a:endParaRPr lang="en-US" altLang="zh-TW" sz="2000" dirty="0">
              <a:solidFill>
                <a:srgbClr val="21252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1500"/>
              </a:spcAft>
            </a:pPr>
            <a:r>
              <a:rPr lang="zh-TW" altLang="en-US" sz="20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專長</a:t>
            </a:r>
            <a:r>
              <a:rPr lang="zh-TW" altLang="en-US" sz="2000" dirty="0">
                <a:solidFill>
                  <a:srgbClr val="21252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行銷學、策略管理、服務業品質與管理、風險管理與保險、國際貿易實務、人力資源管理</a:t>
            </a:r>
            <a:endParaRPr lang="en-US" altLang="zh-TW" sz="2000" dirty="0">
              <a:solidFill>
                <a:srgbClr val="21252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173339" y="1739892"/>
            <a:ext cx="1845067" cy="28206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140476" y="4530116"/>
            <a:ext cx="1845067" cy="282065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207963" y="7440797"/>
            <a:ext cx="1845067" cy="282065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6272300" y="1709465"/>
            <a:ext cx="1845067" cy="282065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6142649" y="4530116"/>
            <a:ext cx="1845067" cy="28206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6285327" y="7440797"/>
            <a:ext cx="1845067" cy="28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8" name="橢圓 47"/>
          <p:cNvSpPr/>
          <p:nvPr/>
        </p:nvSpPr>
        <p:spPr>
          <a:xfrm>
            <a:off x="11835336" y="1797271"/>
            <a:ext cx="1845067" cy="28206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11953154" y="4670007"/>
            <a:ext cx="1845067" cy="28206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12096263" y="7504449"/>
            <a:ext cx="1845067" cy="2820651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92BF21F3-9F55-8F2B-047B-9E85EEB77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62" y="2158118"/>
            <a:ext cx="1590176" cy="19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EA12404C-4E43-B73F-AB55-4684F7B9D787}"/>
              </a:ext>
            </a:extLst>
          </p:cNvPr>
          <p:cNvSpPr/>
          <p:nvPr/>
        </p:nvSpPr>
        <p:spPr>
          <a:xfrm>
            <a:off x="8380273" y="3782096"/>
            <a:ext cx="381172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TW" altLang="en-US" sz="135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華信航空董事長、華儲公司董事長</a:t>
            </a:r>
            <a:r>
              <a:rPr lang="en-US" altLang="zh-TW" sz="135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35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華航集團</a:t>
            </a:r>
            <a:r>
              <a:rPr lang="en-US" altLang="zh-TW" sz="135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zh-TW" altLang="en-US" sz="135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、亞洲航空董事及總經理、交通部參事、</a:t>
            </a:r>
            <a:endParaRPr lang="en-US" altLang="zh-TW" sz="135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defRPr/>
            </a:pPr>
            <a:r>
              <a:rPr lang="zh-TW" altLang="en-US" sz="135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高雄市觀光局長、台中市觀旅局長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EF209B1-264D-B562-6D21-717C8A044D89}"/>
              </a:ext>
            </a:extLst>
          </p:cNvPr>
          <p:cNvSpPr/>
          <p:nvPr/>
        </p:nvSpPr>
        <p:spPr>
          <a:xfrm>
            <a:off x="8116950" y="1715798"/>
            <a:ext cx="3253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kern="0" dirty="0">
                <a:solidFill>
                  <a:srgbClr val="EAB2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陳盛山教授</a:t>
            </a:r>
            <a:endParaRPr lang="en-US" altLang="zh-TW" sz="2800" b="1" kern="0" dirty="0">
              <a:solidFill>
                <a:srgbClr val="EAB2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</a:t>
            </a:r>
            <a:r>
              <a:rPr lang="zh-TW" altLang="zh-TW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運管所</a:t>
            </a:r>
            <a:r>
              <a:rPr lang="zh-TW" altLang="zh-TW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博士</a:t>
            </a:r>
            <a:r>
              <a:rPr lang="zh-TW" altLang="en-US" sz="2000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2000" kern="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7B89E830-36BA-0F3A-61DB-E05377547759}"/>
              </a:ext>
            </a:extLst>
          </p:cNvPr>
          <p:cNvSpPr txBox="1"/>
          <p:nvPr/>
        </p:nvSpPr>
        <p:spPr>
          <a:xfrm>
            <a:off x="8162590" y="2544017"/>
            <a:ext cx="36727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TW" altLang="en-US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lang="en-US" altLang="zh-TW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華信航空董事長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華儲公司董事長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華航集團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亞洲航空董事及總經理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交通部參事、高雄市觀光局長台中市觀旅局長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defRPr/>
            </a:pPr>
            <a:r>
              <a:rPr lang="zh-TW" altLang="en-US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專長</a:t>
            </a:r>
            <a:r>
              <a:rPr lang="en-US" altLang="zh-TW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航空客運、航空經營策略、國際運籌物流、企業決策與個案研究、貨運站經營管理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FC00D2F6-19A6-817F-0C5C-4B2263D8F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7" y="2228048"/>
            <a:ext cx="1579264" cy="202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圖片 18">
            <a:extLst>
              <a:ext uri="{FF2B5EF4-FFF2-40B4-BE49-F238E27FC236}">
                <a16:creationId xmlns:a16="http://schemas.microsoft.com/office/drawing/2014/main" id="{A20B0032-2B32-5EC8-4408-7249AED37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381" y="2202840"/>
            <a:ext cx="1382019" cy="194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圖片 52" descr="Airbus Home">
            <a:extLst>
              <a:ext uri="{FF2B5EF4-FFF2-40B4-BE49-F238E27FC236}">
                <a16:creationId xmlns:a16="http://schemas.microsoft.com/office/drawing/2014/main" id="{B2B13EE0-C205-94DB-AF39-196C5D5CE3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 rot="21315523">
            <a:off x="8195090" y="155986"/>
            <a:ext cx="3685112" cy="138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Picture 4" descr="http://dthm.hc.cust.edu.tw/new_website/images/teacher/201203_Page_11_Image_0001.jpg">
            <a:extLst>
              <a:ext uri="{FF2B5EF4-FFF2-40B4-BE49-F238E27FC236}">
                <a16:creationId xmlns:a16="http://schemas.microsoft.com/office/drawing/2014/main" id="{BED0B133-119C-BF28-4709-EF2470AC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7" y="5007606"/>
            <a:ext cx="1598793" cy="20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www.cust.edu.tw/person/staff/Director%20of%20Personnel(Wang).jpg">
            <a:extLst>
              <a:ext uri="{FF2B5EF4-FFF2-40B4-BE49-F238E27FC236}">
                <a16:creationId xmlns:a16="http://schemas.microsoft.com/office/drawing/2014/main" id="{D56BD6AD-6139-89AE-38C8-5B61F32CA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29" y="4899593"/>
            <a:ext cx="1685165" cy="213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圖片 55">
            <a:extLst>
              <a:ext uri="{FF2B5EF4-FFF2-40B4-BE49-F238E27FC236}">
                <a16:creationId xmlns:a16="http://schemas.microsoft.com/office/drawing/2014/main" id="{4BE50E28-B789-0CC4-A9A9-3C2CF7A935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6" y="7746482"/>
            <a:ext cx="1670799" cy="2185849"/>
          </a:xfrm>
          <a:prstGeom prst="rect">
            <a:avLst/>
          </a:prstGeom>
          <a:noFill/>
        </p:spPr>
      </p:pic>
      <p:pic>
        <p:nvPicPr>
          <p:cNvPr id="57" name="Picture 6" descr="http://aca.cust.edu.tw/language/images/Screenshot%202022-08-01%20142107.png">
            <a:extLst>
              <a:ext uri="{FF2B5EF4-FFF2-40B4-BE49-F238E27FC236}">
                <a16:creationId xmlns:a16="http://schemas.microsoft.com/office/drawing/2014/main" id="{099A1E1A-E560-3C40-2BDD-3FBC9222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003" y="5023491"/>
            <a:ext cx="1605422" cy="21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姜佳瑗助理教授大頭照">
            <a:extLst>
              <a:ext uri="{FF2B5EF4-FFF2-40B4-BE49-F238E27FC236}">
                <a16:creationId xmlns:a16="http://schemas.microsoft.com/office/drawing/2014/main" id="{A7BF3FBF-CABE-79E8-E44F-F21DCCACA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9"/>
          <a:stretch>
            <a:fillRect/>
          </a:stretch>
        </p:blipFill>
        <p:spPr bwMode="auto">
          <a:xfrm>
            <a:off x="6290006" y="7829226"/>
            <a:ext cx="1752342" cy="204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圖片 2">
            <a:extLst>
              <a:ext uri="{FF2B5EF4-FFF2-40B4-BE49-F238E27FC236}">
                <a16:creationId xmlns:a16="http://schemas.microsoft.com/office/drawing/2014/main" id="{0CB0EE64-AFAD-4AC7-108C-2352A115FA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61" y="7924552"/>
            <a:ext cx="1637732" cy="216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5407" y="311933"/>
            <a:ext cx="1174818" cy="1433534"/>
            <a:chOff x="0" y="0"/>
            <a:chExt cx="406400" cy="495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495897"/>
            </a:xfrm>
            <a:custGeom>
              <a:avLst/>
              <a:gdLst/>
              <a:ahLst/>
              <a:cxnLst/>
              <a:rect l="l" t="t" r="r" b="b"/>
              <a:pathLst>
                <a:path w="406400" h="495897">
                  <a:moveTo>
                    <a:pt x="203200" y="0"/>
                  </a:moveTo>
                  <a:lnTo>
                    <a:pt x="406400" y="0"/>
                  </a:lnTo>
                  <a:lnTo>
                    <a:pt x="203200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5E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03200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212816" y="1687907"/>
            <a:ext cx="8828878" cy="28306"/>
          </a:xfrm>
          <a:prstGeom prst="line">
            <a:avLst/>
          </a:prstGeom>
          <a:ln w="47625" cap="flat">
            <a:solidFill>
              <a:srgbClr val="014B50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6" name="Group 6"/>
          <p:cNvGrpSpPr/>
          <p:nvPr/>
        </p:nvGrpSpPr>
        <p:grpSpPr>
          <a:xfrm>
            <a:off x="14998814" y="9276766"/>
            <a:ext cx="3314101" cy="1028700"/>
            <a:chOff x="0" y="0"/>
            <a:chExt cx="1597601" cy="4958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97601" cy="495897"/>
            </a:xfrm>
            <a:custGeom>
              <a:avLst/>
              <a:gdLst/>
              <a:ahLst/>
              <a:cxnLst/>
              <a:rect l="l" t="t" r="r" b="b"/>
              <a:pathLst>
                <a:path w="1597601" h="495897">
                  <a:moveTo>
                    <a:pt x="203200" y="0"/>
                  </a:moveTo>
                  <a:lnTo>
                    <a:pt x="1597601" y="0"/>
                  </a:lnTo>
                  <a:lnTo>
                    <a:pt x="1394401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5E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1394401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96384" y="9772650"/>
            <a:ext cx="2135484" cy="514350"/>
            <a:chOff x="0" y="0"/>
            <a:chExt cx="2058870" cy="4958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58870" cy="495897"/>
            </a:xfrm>
            <a:custGeom>
              <a:avLst/>
              <a:gdLst/>
              <a:ahLst/>
              <a:cxnLst/>
              <a:rect l="l" t="t" r="r" b="b"/>
              <a:pathLst>
                <a:path w="2058870" h="495897">
                  <a:moveTo>
                    <a:pt x="203200" y="0"/>
                  </a:moveTo>
                  <a:lnTo>
                    <a:pt x="2058870" y="0"/>
                  </a:lnTo>
                  <a:lnTo>
                    <a:pt x="1855670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7E8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1855670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6521" y="9636286"/>
            <a:ext cx="1114912" cy="399751"/>
          </a:xfrm>
          <a:custGeom>
            <a:avLst/>
            <a:gdLst/>
            <a:ahLst/>
            <a:cxnLst/>
            <a:rect l="l" t="t" r="r" b="b"/>
            <a:pathLst>
              <a:path w="1114912" h="399751">
                <a:moveTo>
                  <a:pt x="0" y="0"/>
                </a:moveTo>
                <a:lnTo>
                  <a:pt x="1114912" y="0"/>
                </a:lnTo>
                <a:lnTo>
                  <a:pt x="1114912" y="399751"/>
                </a:lnTo>
                <a:lnTo>
                  <a:pt x="0" y="3997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48704" b="-111560"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8707241" y="5508512"/>
            <a:ext cx="1387644" cy="138764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3" name="Freeform 53"/>
          <p:cNvSpPr/>
          <p:nvPr/>
        </p:nvSpPr>
        <p:spPr>
          <a:xfrm>
            <a:off x="13261588" y="68172"/>
            <a:ext cx="5026412" cy="1795147"/>
          </a:xfrm>
          <a:custGeom>
            <a:avLst/>
            <a:gdLst/>
            <a:ahLst/>
            <a:cxnLst/>
            <a:rect l="l" t="t" r="r" b="b"/>
            <a:pathLst>
              <a:path w="5026412" h="1795147">
                <a:moveTo>
                  <a:pt x="0" y="0"/>
                </a:moveTo>
                <a:lnTo>
                  <a:pt x="5026412" y="0"/>
                </a:lnTo>
                <a:lnTo>
                  <a:pt x="5026412" y="1795147"/>
                </a:lnTo>
                <a:lnTo>
                  <a:pt x="0" y="1795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1472437" y="724871"/>
            <a:ext cx="9048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 dirty="0">
                <a:solidFill>
                  <a:srgbClr val="C0504D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本系專業空間及教學設備</a:t>
            </a:r>
          </a:p>
        </p:txBody>
      </p:sp>
      <p:sp>
        <p:nvSpPr>
          <p:cNvPr id="60" name="文字方塊 59"/>
          <p:cNvSpPr txBox="1"/>
          <p:nvPr/>
        </p:nvSpPr>
        <p:spPr bwMode="auto">
          <a:xfrm>
            <a:off x="1003536" y="2146578"/>
            <a:ext cx="13198229" cy="51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完備航空專業教室</a:t>
            </a:r>
            <a: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~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提供專業技能練習場所</a:t>
            </a:r>
          </a:p>
        </p:txBody>
      </p:sp>
      <p:pic>
        <p:nvPicPr>
          <p:cNvPr id="14" name="圖片 13" descr="C:\Users\user\Downloads\IMG_3093 (1).jpg">
            <a:extLst>
              <a:ext uri="{FF2B5EF4-FFF2-40B4-BE49-F238E27FC236}">
                <a16:creationId xmlns:a16="http://schemas.microsoft.com/office/drawing/2014/main" id="{3E56D3C7-7C99-DFD1-49EE-796D0FF9FF1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1" y="3002521"/>
            <a:ext cx="3936509" cy="322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圖片 4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91" y="2990781"/>
            <a:ext cx="4066600" cy="330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圖片 4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28" y="2945083"/>
            <a:ext cx="4169248" cy="3179988"/>
          </a:xfrm>
          <a:prstGeom prst="rect">
            <a:avLst/>
          </a:prstGeom>
        </p:spPr>
      </p:pic>
      <p:pic>
        <p:nvPicPr>
          <p:cNvPr id="15" name="圖片 14" descr="C:\Users\user\Downloads\IMG_1120 (1).JPG">
            <a:extLst>
              <a:ext uri="{FF2B5EF4-FFF2-40B4-BE49-F238E27FC236}">
                <a16:creationId xmlns:a16="http://schemas.microsoft.com/office/drawing/2014/main" id="{147B4430-9173-12EA-16AF-AA2069ED6AE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756" y="2904867"/>
            <a:ext cx="4322093" cy="332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圖片 40" descr="C:\Users\user\Downloads\IMG_310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7" y="6563752"/>
            <a:ext cx="3245262" cy="292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內容版面配置區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18" y="6610554"/>
            <a:ext cx="3518483" cy="28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51" name="群組 5"/>
          <p:cNvGrpSpPr>
            <a:grpSpLocks/>
          </p:cNvGrpSpPr>
          <p:nvPr/>
        </p:nvGrpSpPr>
        <p:grpSpPr bwMode="auto">
          <a:xfrm>
            <a:off x="4042203" y="6544565"/>
            <a:ext cx="3518484" cy="3695289"/>
            <a:chOff x="4280608" y="1538521"/>
            <a:chExt cx="2314950" cy="2093887"/>
          </a:xfrm>
        </p:grpSpPr>
        <p:pic>
          <p:nvPicPr>
            <p:cNvPr id="163853" name="圖片 26" descr="S__16752640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608" y="1538521"/>
              <a:ext cx="2314950" cy="168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54" name="文字方塊 27"/>
            <p:cNvSpPr txBox="1">
              <a:spLocks noChangeArrowheads="1"/>
            </p:cNvSpPr>
            <p:nvPr/>
          </p:nvSpPr>
          <p:spPr bwMode="auto">
            <a:xfrm>
              <a:off x="4640024" y="3282058"/>
              <a:ext cx="1662382" cy="35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1pPr>
              <a:lvl2pPr marL="742950" indent="-285750"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2pPr>
              <a:lvl3pPr marL="1143000" indent="-228600"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3pPr>
              <a:lvl4pPr marL="1600200" indent="-228600"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4pPr>
              <a:lvl5pPr marL="2057400" indent="-228600"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9pPr>
            </a:lstStyle>
            <a:p>
              <a:r>
                <a:rPr lang="zh-TW" altLang="zh-TW" sz="195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模擬客艙</a:t>
              </a:r>
              <a:endParaRPr lang="zh-TW" altLang="en-US" sz="195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3850" name="群組 12"/>
          <p:cNvGrpSpPr>
            <a:grpSpLocks/>
          </p:cNvGrpSpPr>
          <p:nvPr/>
        </p:nvGrpSpPr>
        <p:grpSpPr bwMode="auto">
          <a:xfrm>
            <a:off x="11199838" y="6544565"/>
            <a:ext cx="3518483" cy="3546181"/>
            <a:chOff x="3794323" y="3962895"/>
            <a:chExt cx="1710233" cy="1734310"/>
          </a:xfrm>
        </p:grpSpPr>
        <p:sp>
          <p:nvSpPr>
            <p:cNvPr id="163855" name="文字方塊 20"/>
            <p:cNvSpPr txBox="1">
              <a:spLocks noChangeArrowheads="1"/>
            </p:cNvSpPr>
            <p:nvPr/>
          </p:nvSpPr>
          <p:spPr bwMode="auto">
            <a:xfrm>
              <a:off x="3794323" y="5404129"/>
              <a:ext cx="1710233" cy="29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1pPr>
              <a:lvl2pPr marL="742950" indent="-285750"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2pPr>
              <a:lvl3pPr marL="1143000" indent="-228600"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3pPr>
              <a:lvl4pPr marL="1600200" indent="-228600"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4pPr>
              <a:lvl5pPr marL="2057400" indent="-228600"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9pPr>
            </a:lstStyle>
            <a:p>
              <a:r>
                <a:rPr lang="en-US" altLang="zh-TW" sz="195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VR</a:t>
              </a:r>
              <a:r>
                <a:rPr lang="zh-TW" altLang="en-US" sz="195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機上逃生情境教室</a:t>
              </a:r>
            </a:p>
          </p:txBody>
        </p:sp>
        <p:pic>
          <p:nvPicPr>
            <p:cNvPr id="163856" name="圖片 25" descr="C:\Users\user\AppData\Local\Microsoft\Windows\INetCache\Content.Word\S__167526406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246" y="3962895"/>
              <a:ext cx="1600548" cy="137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圖片 50" descr="C:\Users\user\AppData\Local\Microsoft\Windows\INetCache\Content.Word\IMG_7263.JP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038" y="6547717"/>
            <a:ext cx="3407375" cy="291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900EFA60-78FB-DA56-49AE-33ED3B62D974}"/>
              </a:ext>
            </a:extLst>
          </p:cNvPr>
          <p:cNvSpPr txBox="1"/>
          <p:nvPr/>
        </p:nvSpPr>
        <p:spPr>
          <a:xfrm>
            <a:off x="1401530" y="5738978"/>
            <a:ext cx="1196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機場大廳</a:t>
            </a:r>
          </a:p>
        </p:txBody>
      </p:sp>
      <p:sp>
        <p:nvSpPr>
          <p:cNvPr id="19" name="文字方塊 15">
            <a:extLst>
              <a:ext uri="{FF2B5EF4-FFF2-40B4-BE49-F238E27FC236}">
                <a16:creationId xmlns:a16="http://schemas.microsoft.com/office/drawing/2014/main" id="{A4E18E4E-108C-B357-D4E5-52C77D35F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310" y="5704099"/>
            <a:ext cx="1196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1pPr>
            <a:lvl2pPr marL="742950" indent="-28575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2pPr>
            <a:lvl3pPr marL="11430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3pPr>
            <a:lvl4pPr marL="16002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4pPr>
            <a:lvl5pPr marL="20574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9pPr>
          </a:lstStyle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報到櫃台</a:t>
            </a:r>
          </a:p>
        </p:txBody>
      </p:sp>
      <p:sp>
        <p:nvSpPr>
          <p:cNvPr id="20" name="文字方塊 18">
            <a:extLst>
              <a:ext uri="{FF2B5EF4-FFF2-40B4-BE49-F238E27FC236}">
                <a16:creationId xmlns:a16="http://schemas.microsoft.com/office/drawing/2014/main" id="{17B2800B-3BBC-081D-ADFD-5AF795B0D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1907" y="5656482"/>
            <a:ext cx="157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1pPr>
            <a:lvl2pPr marL="742950" indent="-28575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2pPr>
            <a:lvl3pPr marL="11430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3pPr>
            <a:lvl4pPr marL="16002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4pPr>
            <a:lvl5pPr marL="20574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9pPr>
          </a:lstStyle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機場貴賓室</a:t>
            </a:r>
          </a:p>
        </p:txBody>
      </p:sp>
      <p:sp>
        <p:nvSpPr>
          <p:cNvPr id="21" name="文字方塊 18">
            <a:extLst>
              <a:ext uri="{FF2B5EF4-FFF2-40B4-BE49-F238E27FC236}">
                <a16:creationId xmlns:a16="http://schemas.microsoft.com/office/drawing/2014/main" id="{19061539-5F0F-2E61-7F4C-AB65E0EBB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3979" y="5590683"/>
            <a:ext cx="1153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1pPr>
            <a:lvl2pPr marL="742950" indent="-28575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2pPr>
            <a:lvl3pPr marL="11430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3pPr>
            <a:lvl4pPr marL="16002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4pPr>
            <a:lvl5pPr marL="20574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9pPr>
          </a:lstStyle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過境旅館</a:t>
            </a:r>
          </a:p>
        </p:txBody>
      </p:sp>
      <p:sp>
        <p:nvSpPr>
          <p:cNvPr id="22" name="文字方塊 17">
            <a:extLst>
              <a:ext uri="{FF2B5EF4-FFF2-40B4-BE49-F238E27FC236}">
                <a16:creationId xmlns:a16="http://schemas.microsoft.com/office/drawing/2014/main" id="{3A10FF18-2955-DB74-337E-93C6CEB1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9768368"/>
            <a:ext cx="68480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1pPr>
            <a:lvl2pPr marL="742950" indent="-28575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2pPr>
            <a:lvl3pPr marL="11430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3pPr>
            <a:lvl4pPr marL="16002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4pPr>
            <a:lvl5pPr marL="20574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9pPr>
          </a:lstStyle>
          <a:p>
            <a:r>
              <a:rPr lang="zh-TW" altLang="en-US" sz="1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候機室</a:t>
            </a:r>
          </a:p>
        </p:txBody>
      </p:sp>
      <p:sp>
        <p:nvSpPr>
          <p:cNvPr id="23" name="文字方塊 27">
            <a:extLst>
              <a:ext uri="{FF2B5EF4-FFF2-40B4-BE49-F238E27FC236}">
                <a16:creationId xmlns:a16="http://schemas.microsoft.com/office/drawing/2014/main" id="{74D4BF2E-E2DB-09DC-E6E5-A1263134A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998" y="9475980"/>
            <a:ext cx="114577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1pPr>
            <a:lvl2pPr marL="742950" indent="-28575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2pPr>
            <a:lvl3pPr marL="11430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3pPr>
            <a:lvl4pPr marL="16002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4pPr>
            <a:lvl5pPr marL="20574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9pPr>
          </a:lstStyle>
          <a:p>
            <a:r>
              <a:rPr lang="zh-TW" altLang="zh-TW" sz="1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模擬</a:t>
            </a:r>
            <a:r>
              <a:rPr lang="zh-TW" altLang="en-US" sz="1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駕駛艙</a:t>
            </a:r>
          </a:p>
        </p:txBody>
      </p:sp>
      <p:sp>
        <p:nvSpPr>
          <p:cNvPr id="27" name="文字方塊 27">
            <a:extLst>
              <a:ext uri="{FF2B5EF4-FFF2-40B4-BE49-F238E27FC236}">
                <a16:creationId xmlns:a16="http://schemas.microsoft.com/office/drawing/2014/main" id="{D02B607E-11E2-5EB4-9E7F-F5E9B0095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950" y="8320299"/>
            <a:ext cx="1344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1pPr>
            <a:lvl2pPr marL="742950" indent="-28575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2pPr>
            <a:lvl3pPr marL="11430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3pPr>
            <a:lvl4pPr marL="16002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4pPr>
            <a:lvl5pPr marL="20574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9pPr>
          </a:lstStyle>
          <a:p>
            <a:r>
              <a:rPr lang="zh-TW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模擬客艙</a:t>
            </a:r>
            <a:endParaRPr lang="zh-TW" altLang="en-US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文字方塊 20">
            <a:extLst>
              <a:ext uri="{FF2B5EF4-FFF2-40B4-BE49-F238E27FC236}">
                <a16:creationId xmlns:a16="http://schemas.microsoft.com/office/drawing/2014/main" id="{0F97E880-CC47-28CF-2F30-068764CEB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5276" y="8138370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1pPr>
            <a:lvl2pPr marL="742950" indent="-28575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2pPr>
            <a:lvl3pPr marL="11430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3pPr>
            <a:lvl4pPr marL="16002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4pPr>
            <a:lvl5pPr marL="20574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9pPr>
          </a:lstStyle>
          <a:p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VR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機上逃生情境教室</a:t>
            </a:r>
          </a:p>
        </p:txBody>
      </p:sp>
      <p:sp>
        <p:nvSpPr>
          <p:cNvPr id="32" name="文字方塊 27">
            <a:extLst>
              <a:ext uri="{FF2B5EF4-FFF2-40B4-BE49-F238E27FC236}">
                <a16:creationId xmlns:a16="http://schemas.microsoft.com/office/drawing/2014/main" id="{4C72700A-1F95-63AA-0AC5-92D1C83FD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2237" y="8170416"/>
            <a:ext cx="2138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1pPr>
            <a:lvl2pPr marL="742950" indent="-28575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2pPr>
            <a:lvl3pPr marL="11430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3pPr>
            <a:lvl4pPr marL="16002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4pPr>
            <a:lvl5pPr marL="20574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9pPr>
          </a:lstStyle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航空儀態訓練</a:t>
            </a:r>
            <a:r>
              <a:rPr lang="zh-TW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教室</a:t>
            </a:r>
            <a:endParaRPr lang="zh-TW" altLang="en-US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3" name="文字方塊 17">
            <a:extLst>
              <a:ext uri="{FF2B5EF4-FFF2-40B4-BE49-F238E27FC236}">
                <a16:creationId xmlns:a16="http://schemas.microsoft.com/office/drawing/2014/main" id="{47232A12-9380-5A8C-DB2B-EAAD3AE5F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310" y="8279868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1pPr>
            <a:lvl2pPr marL="742950" indent="-28575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2pPr>
            <a:lvl3pPr marL="11430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3pPr>
            <a:lvl4pPr marL="16002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4pPr>
            <a:lvl5pPr marL="20574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9pPr>
          </a:lstStyle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候機室</a:t>
            </a:r>
          </a:p>
        </p:txBody>
      </p:sp>
      <p:sp>
        <p:nvSpPr>
          <p:cNvPr id="38" name="文字方塊 27">
            <a:extLst>
              <a:ext uri="{FF2B5EF4-FFF2-40B4-BE49-F238E27FC236}">
                <a16:creationId xmlns:a16="http://schemas.microsoft.com/office/drawing/2014/main" id="{D914AE69-298D-0C2D-025B-D0CCDA3A5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567" y="8315560"/>
            <a:ext cx="1387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1pPr>
            <a:lvl2pPr marL="742950" indent="-28575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2pPr>
            <a:lvl3pPr marL="11430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3pPr>
            <a:lvl4pPr marL="16002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4pPr>
            <a:lvl5pPr marL="2057400" indent="-228600"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9pPr>
          </a:lstStyle>
          <a:p>
            <a:r>
              <a:rPr lang="zh-TW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模擬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駕駛艙</a:t>
            </a:r>
          </a:p>
        </p:txBody>
      </p:sp>
      <p:pic>
        <p:nvPicPr>
          <p:cNvPr id="39" name="圖片 38" descr="Airbus Home">
            <a:extLst>
              <a:ext uri="{FF2B5EF4-FFF2-40B4-BE49-F238E27FC236}">
                <a16:creationId xmlns:a16="http://schemas.microsoft.com/office/drawing/2014/main" id="{FA5118D0-B1E5-88C6-6C46-76A0C70BE9A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/>
          <a:stretch/>
        </p:blipFill>
        <p:spPr>
          <a:xfrm rot="21315523">
            <a:off x="9985846" y="319685"/>
            <a:ext cx="3454318" cy="130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1pPr>
            <a:lvl2pPr marL="1114425" indent="-428625">
              <a:defRPr kumimoji="1" sz="18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2pPr>
            <a:lvl3pPr marL="1714500" indent="-342900">
              <a:defRPr kumimoji="1" sz="18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3pPr>
            <a:lvl4pPr marL="2400300" indent="-342900">
              <a:defRPr kumimoji="1" sz="18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4pPr>
            <a:lvl5pPr marL="3086100" indent="-342900">
              <a:defRPr kumimoji="1" sz="18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rgbClr val="FF0000"/>
                </a:solidFill>
                <a:latin typeface="Arial" panose="020B0604020202020204" pitchFamily="34" charset="0"/>
                <a:ea typeface="華康談楷體W5"/>
                <a:cs typeface="華康談楷體W5"/>
              </a:defRPr>
            </a:lvl9pPr>
          </a:lstStyle>
          <a:p>
            <a:fld id="{592585AA-6519-4F36-9071-4A19F492DEBB}" type="slidenum">
              <a:rPr kumimoji="0" lang="en-US" altLang="zh-TW" sz="21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kumimoji="0" lang="en-US" altLang="zh-TW" sz="21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8852" name="群組 4"/>
          <p:cNvGrpSpPr>
            <a:grpSpLocks/>
          </p:cNvGrpSpPr>
          <p:nvPr/>
        </p:nvGrpSpPr>
        <p:grpSpPr bwMode="auto">
          <a:xfrm>
            <a:off x="3546171" y="2474745"/>
            <a:ext cx="11070116" cy="3293010"/>
            <a:chOff x="444807" y="3084484"/>
            <a:chExt cx="7505860" cy="2194487"/>
          </a:xfrm>
        </p:grpSpPr>
        <p:sp>
          <p:nvSpPr>
            <p:cNvPr id="78863" name="向右箭號 3"/>
            <p:cNvSpPr>
              <a:spLocks noChangeArrowheads="1"/>
            </p:cNvSpPr>
            <p:nvPr/>
          </p:nvSpPr>
          <p:spPr bwMode="auto">
            <a:xfrm>
              <a:off x="801584" y="3728852"/>
              <a:ext cx="7134550" cy="488918"/>
            </a:xfrm>
            <a:prstGeom prst="rightArrow">
              <a:avLst>
                <a:gd name="adj1" fmla="val 50000"/>
                <a:gd name="adj2" fmla="val 4998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1pPr>
              <a:lvl2pPr marL="742950" indent="-285750"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2pPr>
              <a:lvl3pPr marL="1143000" indent="-228600"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3pPr>
              <a:lvl4pPr marL="1600200" indent="-228600"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4pPr>
              <a:lvl5pPr marL="2057400" indent="-228600"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FF0000"/>
                  </a:solidFill>
                  <a:latin typeface="Arial" panose="020B0604020202020204" pitchFamily="34" charset="0"/>
                  <a:ea typeface="華康談楷體W5"/>
                  <a:cs typeface="華康談楷體W5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kumimoji="0" lang="zh-TW" altLang="en-US" sz="1800"/>
            </a:p>
          </p:txBody>
        </p:sp>
        <p:sp>
          <p:nvSpPr>
            <p:cNvPr id="655364" name="Rectangle 4"/>
            <p:cNvSpPr>
              <a:spLocks noChangeArrowheads="1"/>
            </p:cNvSpPr>
            <p:nvPr/>
          </p:nvSpPr>
          <p:spPr bwMode="auto">
            <a:xfrm>
              <a:off x="444807" y="3188253"/>
              <a:ext cx="506488" cy="2090718"/>
            </a:xfrm>
            <a:prstGeom prst="rect">
              <a:avLst/>
            </a:prstGeom>
            <a:solidFill>
              <a:srgbClr val="000080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marL="514350" indent="-514350" algn="ctr">
                <a:spcBef>
                  <a:spcPct val="50000"/>
                </a:spcBef>
                <a:defRPr/>
              </a:pPr>
              <a:r>
                <a:rPr lang="zh-TW" altLang="en-US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航空課程</a:t>
              </a:r>
            </a:p>
          </p:txBody>
        </p:sp>
        <p:sp>
          <p:nvSpPr>
            <p:cNvPr id="655368" name="Rectangle 8"/>
            <p:cNvSpPr>
              <a:spLocks noChangeArrowheads="1"/>
            </p:cNvSpPr>
            <p:nvPr/>
          </p:nvSpPr>
          <p:spPr bwMode="auto">
            <a:xfrm>
              <a:off x="2321800" y="3140952"/>
              <a:ext cx="490610" cy="2116902"/>
            </a:xfrm>
            <a:prstGeom prst="rect">
              <a:avLst/>
            </a:prstGeom>
            <a:solidFill>
              <a:srgbClr val="000080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技能培訓</a:t>
              </a:r>
            </a:p>
          </p:txBody>
        </p:sp>
        <p:sp>
          <p:nvSpPr>
            <p:cNvPr id="655370" name="Rectangle 10"/>
            <p:cNvSpPr>
              <a:spLocks noChangeArrowheads="1"/>
            </p:cNvSpPr>
            <p:nvPr/>
          </p:nvSpPr>
          <p:spPr bwMode="auto">
            <a:xfrm>
              <a:off x="4104890" y="3085448"/>
              <a:ext cx="471556" cy="2148640"/>
            </a:xfrm>
            <a:prstGeom prst="rect">
              <a:avLst/>
            </a:prstGeom>
            <a:solidFill>
              <a:srgbClr val="000080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企業參訪</a:t>
              </a:r>
              <a:endParaRPr lang="zh-TW" alt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908128" y="3117875"/>
              <a:ext cx="441390" cy="21137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30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全年</a:t>
              </a:r>
              <a:r>
                <a:rPr lang="zh-TW" alt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校外實習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7479111" y="3084484"/>
              <a:ext cx="471556" cy="21505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eaVert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30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銜接就業</a:t>
              </a:r>
            </a:p>
          </p:txBody>
        </p:sp>
      </p:grpSp>
      <p:pic>
        <p:nvPicPr>
          <p:cNvPr id="416772" name="Picture 4" descr="d:\Users\user\Desktop\照片\學生參訪\107-1\107.12.13一甲機場參觀\DSC028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82" y="6459225"/>
            <a:ext cx="3194012" cy="372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71" name="Picture 3" descr="d:\Users\user\Desktop\照片\畢業校友\107-1\長榮航空空服照片\154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835" y="6451643"/>
            <a:ext cx="2536701" cy="359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733082" y="1710002"/>
            <a:ext cx="13314164" cy="79531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7955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79551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9551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79551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sz="3600" b="1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楷書體W7(P)" pitchFamily="66" charset="-120"/>
                <a:ea typeface="華康楷書體W7(P)" pitchFamily="66" charset="-120"/>
              </a:rPr>
              <a:t>◆</a:t>
            </a:r>
            <a:r>
              <a:rPr lang="zh-TW" altLang="en-US" sz="4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楷書體W7(P)" pitchFamily="66" charset="-120"/>
                <a:ea typeface="華康楷書體W7(P)" pitchFamily="66" charset="-120"/>
              </a:rPr>
              <a:t> </a:t>
            </a:r>
            <a:r>
              <a:rPr lang="zh-TW" altLang="en-US" sz="3600" b="1" u="sng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 年 級</a:t>
            </a:r>
            <a:r>
              <a:rPr lang="zh-TW" altLang="en-US" sz="3600" b="1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b="1" u="sng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 年 級</a:t>
            </a:r>
            <a:r>
              <a:rPr lang="zh-TW" altLang="en-US" sz="3600" b="1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b="1" u="sng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 年 級</a:t>
            </a:r>
            <a:r>
              <a:rPr lang="zh-TW" altLang="en-US" sz="3600" b="1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b="1" u="sng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 年 級</a:t>
            </a:r>
            <a:r>
              <a:rPr lang="zh-TW" altLang="en-US" sz="3600" b="1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b="1" u="sng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  業</a:t>
            </a:r>
          </a:p>
        </p:txBody>
      </p:sp>
      <p:cxnSp>
        <p:nvCxnSpPr>
          <p:cNvPr id="3" name="直線單箭頭接點 2"/>
          <p:cNvCxnSpPr>
            <a:cxnSpLocks/>
          </p:cNvCxnSpPr>
          <p:nvPr/>
        </p:nvCxnSpPr>
        <p:spPr bwMode="auto">
          <a:xfrm>
            <a:off x="12168336" y="5529539"/>
            <a:ext cx="0" cy="4619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17" idx="2"/>
            <a:endCxn id="416771" idx="0"/>
          </p:cNvCxnSpPr>
          <p:nvPr/>
        </p:nvCxnSpPr>
        <p:spPr bwMode="auto">
          <a:xfrm>
            <a:off x="14268547" y="5701851"/>
            <a:ext cx="82639" cy="7497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9806860" y="5722971"/>
            <a:ext cx="5829839" cy="67338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75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大四實習</a:t>
            </a:r>
            <a:r>
              <a:rPr lang="en-US" altLang="zh-TW" sz="375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75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畢業即</a:t>
            </a:r>
            <a:r>
              <a:rPr lang="zh-TW" altLang="en-US" sz="3750" b="1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就業</a:t>
            </a:r>
          </a:p>
        </p:txBody>
      </p:sp>
      <p:pic>
        <p:nvPicPr>
          <p:cNvPr id="78862" name="圖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827" y="6483369"/>
            <a:ext cx="27813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2519312" y="5675218"/>
            <a:ext cx="6558951" cy="753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75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大一</a:t>
            </a:r>
            <a:r>
              <a:rPr lang="en-US" altLang="zh-TW" sz="375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75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大三專業學習</a:t>
            </a:r>
            <a:endParaRPr lang="zh-TW" altLang="en-US" sz="3750" b="1" u="sng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7" name="圖片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49" y="6473532"/>
            <a:ext cx="3035388" cy="37883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1D3DA9FD-1AE7-A9DF-B23C-A869429BD3A9}"/>
              </a:ext>
            </a:extLst>
          </p:cNvPr>
          <p:cNvGrpSpPr/>
          <p:nvPr/>
        </p:nvGrpSpPr>
        <p:grpSpPr>
          <a:xfrm>
            <a:off x="625407" y="311933"/>
            <a:ext cx="1174818" cy="1433534"/>
            <a:chOff x="0" y="0"/>
            <a:chExt cx="406400" cy="4958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8EB3050-9124-06CB-3A84-82657435B2D3}"/>
                </a:ext>
              </a:extLst>
            </p:cNvPr>
            <p:cNvSpPr/>
            <p:nvPr/>
          </p:nvSpPr>
          <p:spPr>
            <a:xfrm>
              <a:off x="0" y="0"/>
              <a:ext cx="406400" cy="495897"/>
            </a:xfrm>
            <a:custGeom>
              <a:avLst/>
              <a:gdLst/>
              <a:ahLst/>
              <a:cxnLst/>
              <a:rect l="l" t="t" r="r" b="b"/>
              <a:pathLst>
                <a:path w="406400" h="495897">
                  <a:moveTo>
                    <a:pt x="203200" y="0"/>
                  </a:moveTo>
                  <a:lnTo>
                    <a:pt x="406400" y="0"/>
                  </a:lnTo>
                  <a:lnTo>
                    <a:pt x="203200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5E64"/>
            </a:solidFill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5DE40A-D000-D7E4-6347-942C86D1EA47}"/>
                </a:ext>
              </a:extLst>
            </p:cNvPr>
            <p:cNvSpPr txBox="1"/>
            <p:nvPr/>
          </p:nvSpPr>
          <p:spPr>
            <a:xfrm>
              <a:off x="101600" y="-38100"/>
              <a:ext cx="203200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6" name="TextBox 54">
            <a:extLst>
              <a:ext uri="{FF2B5EF4-FFF2-40B4-BE49-F238E27FC236}">
                <a16:creationId xmlns:a16="http://schemas.microsoft.com/office/drawing/2014/main" id="{0E21D004-BA71-F78E-A391-E651726DC8F4}"/>
              </a:ext>
            </a:extLst>
          </p:cNvPr>
          <p:cNvSpPr txBox="1"/>
          <p:nvPr/>
        </p:nvSpPr>
        <p:spPr>
          <a:xfrm>
            <a:off x="1630348" y="694864"/>
            <a:ext cx="122904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 dirty="0">
                <a:solidFill>
                  <a:srgbClr val="C0504D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本系一條龍輔導</a:t>
            </a:r>
          </a:p>
        </p:txBody>
      </p:sp>
      <p:pic>
        <p:nvPicPr>
          <p:cNvPr id="10" name="圖片 9" descr="Airbus Home">
            <a:extLst>
              <a:ext uri="{FF2B5EF4-FFF2-40B4-BE49-F238E27FC236}">
                <a16:creationId xmlns:a16="http://schemas.microsoft.com/office/drawing/2014/main" id="{3FEF73A6-1A1A-95DD-8AC8-D9AD8C7E15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 rot="21315523">
            <a:off x="7449476" y="279346"/>
            <a:ext cx="3685112" cy="138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utoShape 5">
            <a:extLst>
              <a:ext uri="{FF2B5EF4-FFF2-40B4-BE49-F238E27FC236}">
                <a16:creationId xmlns:a16="http://schemas.microsoft.com/office/drawing/2014/main" id="{08D0E510-460E-EE2C-BD36-4F7EBD27FDDE}"/>
              </a:ext>
            </a:extLst>
          </p:cNvPr>
          <p:cNvSpPr/>
          <p:nvPr/>
        </p:nvSpPr>
        <p:spPr>
          <a:xfrm flipV="1">
            <a:off x="1168911" y="1710001"/>
            <a:ext cx="5869151" cy="17233"/>
          </a:xfrm>
          <a:prstGeom prst="line">
            <a:avLst/>
          </a:prstGeom>
          <a:ln w="47625" cap="flat">
            <a:solidFill>
              <a:srgbClr val="014B50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25" name="Group 6"/>
          <p:cNvGrpSpPr/>
          <p:nvPr/>
        </p:nvGrpSpPr>
        <p:grpSpPr>
          <a:xfrm>
            <a:off x="14973899" y="9233202"/>
            <a:ext cx="3314101" cy="1028700"/>
            <a:chOff x="0" y="0"/>
            <a:chExt cx="1597601" cy="495897"/>
          </a:xfrm>
        </p:grpSpPr>
        <p:sp>
          <p:nvSpPr>
            <p:cNvPr id="28" name="Freeform 7"/>
            <p:cNvSpPr/>
            <p:nvPr/>
          </p:nvSpPr>
          <p:spPr>
            <a:xfrm>
              <a:off x="0" y="0"/>
              <a:ext cx="1597601" cy="495897"/>
            </a:xfrm>
            <a:custGeom>
              <a:avLst/>
              <a:gdLst/>
              <a:ahLst/>
              <a:cxnLst/>
              <a:rect l="l" t="t" r="r" b="b"/>
              <a:pathLst>
                <a:path w="1597601" h="495897">
                  <a:moveTo>
                    <a:pt x="203200" y="0"/>
                  </a:moveTo>
                  <a:lnTo>
                    <a:pt x="1597601" y="0"/>
                  </a:lnTo>
                  <a:lnTo>
                    <a:pt x="1394401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5E64"/>
            </a:solidFill>
          </p:spPr>
        </p:sp>
        <p:sp>
          <p:nvSpPr>
            <p:cNvPr id="29" name="TextBox 8"/>
            <p:cNvSpPr txBox="1"/>
            <p:nvPr/>
          </p:nvSpPr>
          <p:spPr>
            <a:xfrm>
              <a:off x="101600" y="-38100"/>
              <a:ext cx="1394401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30" name="Group 9"/>
          <p:cNvGrpSpPr/>
          <p:nvPr/>
        </p:nvGrpSpPr>
        <p:grpSpPr>
          <a:xfrm>
            <a:off x="14011538" y="9772650"/>
            <a:ext cx="2135484" cy="514350"/>
            <a:chOff x="0" y="0"/>
            <a:chExt cx="2058870" cy="495897"/>
          </a:xfrm>
        </p:grpSpPr>
        <p:sp>
          <p:nvSpPr>
            <p:cNvPr id="31" name="Freeform 10"/>
            <p:cNvSpPr/>
            <p:nvPr/>
          </p:nvSpPr>
          <p:spPr>
            <a:xfrm>
              <a:off x="0" y="0"/>
              <a:ext cx="2058870" cy="495897"/>
            </a:xfrm>
            <a:custGeom>
              <a:avLst/>
              <a:gdLst/>
              <a:ahLst/>
              <a:cxnLst/>
              <a:rect l="l" t="t" r="r" b="b"/>
              <a:pathLst>
                <a:path w="2058870" h="495897">
                  <a:moveTo>
                    <a:pt x="203200" y="0"/>
                  </a:moveTo>
                  <a:lnTo>
                    <a:pt x="2058870" y="0"/>
                  </a:lnTo>
                  <a:lnTo>
                    <a:pt x="1855670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7E86"/>
            </a:solidFill>
          </p:spPr>
        </p:sp>
        <p:sp>
          <p:nvSpPr>
            <p:cNvPr id="32" name="TextBox 11"/>
            <p:cNvSpPr txBox="1"/>
            <p:nvPr/>
          </p:nvSpPr>
          <p:spPr>
            <a:xfrm>
              <a:off x="101600" y="-38100"/>
              <a:ext cx="1855670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6179734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5407" y="311933"/>
            <a:ext cx="1174818" cy="1433534"/>
            <a:chOff x="0" y="0"/>
            <a:chExt cx="406400" cy="495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495897"/>
            </a:xfrm>
            <a:custGeom>
              <a:avLst/>
              <a:gdLst/>
              <a:ahLst/>
              <a:cxnLst/>
              <a:rect l="l" t="t" r="r" b="b"/>
              <a:pathLst>
                <a:path w="406400" h="495897">
                  <a:moveTo>
                    <a:pt x="203200" y="0"/>
                  </a:moveTo>
                  <a:lnTo>
                    <a:pt x="406400" y="0"/>
                  </a:lnTo>
                  <a:lnTo>
                    <a:pt x="203200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5E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03200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919112" y="1679166"/>
            <a:ext cx="6898818" cy="5974"/>
          </a:xfrm>
          <a:prstGeom prst="line">
            <a:avLst/>
          </a:prstGeom>
          <a:ln w="47625" cap="flat">
            <a:solidFill>
              <a:srgbClr val="014B50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6" name="Group 6"/>
          <p:cNvGrpSpPr/>
          <p:nvPr/>
        </p:nvGrpSpPr>
        <p:grpSpPr>
          <a:xfrm>
            <a:off x="14973899" y="9245600"/>
            <a:ext cx="3314101" cy="1028700"/>
            <a:chOff x="0" y="0"/>
            <a:chExt cx="1597601" cy="4958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97601" cy="495897"/>
            </a:xfrm>
            <a:custGeom>
              <a:avLst/>
              <a:gdLst/>
              <a:ahLst/>
              <a:cxnLst/>
              <a:rect l="l" t="t" r="r" b="b"/>
              <a:pathLst>
                <a:path w="1597601" h="495897">
                  <a:moveTo>
                    <a:pt x="203200" y="0"/>
                  </a:moveTo>
                  <a:lnTo>
                    <a:pt x="1597601" y="0"/>
                  </a:lnTo>
                  <a:lnTo>
                    <a:pt x="1394401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5E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1394401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96384" y="9772650"/>
            <a:ext cx="2135484" cy="514350"/>
            <a:chOff x="0" y="0"/>
            <a:chExt cx="2058870" cy="4958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58870" cy="495897"/>
            </a:xfrm>
            <a:custGeom>
              <a:avLst/>
              <a:gdLst/>
              <a:ahLst/>
              <a:cxnLst/>
              <a:rect l="l" t="t" r="r" b="b"/>
              <a:pathLst>
                <a:path w="2058870" h="495897">
                  <a:moveTo>
                    <a:pt x="203200" y="0"/>
                  </a:moveTo>
                  <a:lnTo>
                    <a:pt x="2058870" y="0"/>
                  </a:lnTo>
                  <a:lnTo>
                    <a:pt x="1855670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7E8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1855670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800225" y="9258300"/>
            <a:ext cx="1114912" cy="399751"/>
          </a:xfrm>
          <a:custGeom>
            <a:avLst/>
            <a:gdLst/>
            <a:ahLst/>
            <a:cxnLst/>
            <a:rect l="l" t="t" r="r" b="b"/>
            <a:pathLst>
              <a:path w="1114912" h="399751">
                <a:moveTo>
                  <a:pt x="0" y="0"/>
                </a:moveTo>
                <a:lnTo>
                  <a:pt x="1114912" y="0"/>
                </a:lnTo>
                <a:lnTo>
                  <a:pt x="1114912" y="399751"/>
                </a:lnTo>
                <a:lnTo>
                  <a:pt x="0" y="3997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48704" b="-111560"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8707241" y="3649528"/>
            <a:ext cx="1387644" cy="138764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138112" y="5097556"/>
            <a:ext cx="1387644" cy="1387644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3" name="Freeform 53"/>
          <p:cNvSpPr/>
          <p:nvPr/>
        </p:nvSpPr>
        <p:spPr>
          <a:xfrm>
            <a:off x="13261588" y="68172"/>
            <a:ext cx="5026412" cy="1795147"/>
          </a:xfrm>
          <a:custGeom>
            <a:avLst/>
            <a:gdLst/>
            <a:ahLst/>
            <a:cxnLst/>
            <a:rect l="l" t="t" r="r" b="b"/>
            <a:pathLst>
              <a:path w="5026412" h="1795147">
                <a:moveTo>
                  <a:pt x="0" y="0"/>
                </a:moveTo>
                <a:lnTo>
                  <a:pt x="5026412" y="0"/>
                </a:lnTo>
                <a:lnTo>
                  <a:pt x="5026412" y="1795147"/>
                </a:lnTo>
                <a:lnTo>
                  <a:pt x="0" y="1795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1645872" y="544513"/>
            <a:ext cx="9048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 dirty="0">
                <a:solidFill>
                  <a:srgbClr val="C0504D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本系學生學習成果</a:t>
            </a:r>
          </a:p>
        </p:txBody>
      </p:sp>
      <p:grpSp>
        <p:nvGrpSpPr>
          <p:cNvPr id="25" name="Group 15"/>
          <p:cNvGrpSpPr/>
          <p:nvPr/>
        </p:nvGrpSpPr>
        <p:grpSpPr>
          <a:xfrm>
            <a:off x="2154842" y="2019300"/>
            <a:ext cx="3527654" cy="3527654"/>
            <a:chOff x="0" y="0"/>
            <a:chExt cx="812800" cy="812800"/>
          </a:xfrm>
        </p:grpSpPr>
        <p:sp>
          <p:nvSpPr>
            <p:cNvPr id="2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0" name="TextBox 35"/>
          <p:cNvSpPr txBox="1"/>
          <p:nvPr/>
        </p:nvSpPr>
        <p:spPr>
          <a:xfrm>
            <a:off x="140545" y="2664896"/>
            <a:ext cx="18090107" cy="515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00"/>
              </a:lnSpc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大四參與航空實習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畢業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錄取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航空產業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累計考取飛行員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空服員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地勤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81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另旅運業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66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高鐵人員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國際物流人員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多名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8" name="TextBox 29"/>
          <p:cNvSpPr txBox="1"/>
          <p:nvPr/>
        </p:nvSpPr>
        <p:spPr>
          <a:xfrm>
            <a:off x="10402135" y="5977284"/>
            <a:ext cx="2866219" cy="30315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 dirty="0"/>
          </a:p>
        </p:txBody>
      </p:sp>
      <p:pic>
        <p:nvPicPr>
          <p:cNvPr id="14" name="內容版面配置區 5" descr="D:\My Documents\Downloads\IMG_0500.jpg">
            <a:extLst>
              <a:ext uri="{FF2B5EF4-FFF2-40B4-BE49-F238E27FC236}">
                <a16:creationId xmlns:a16="http://schemas.microsoft.com/office/drawing/2014/main" id="{1A22F5B4-72E2-AD00-723A-70581BB9C3A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9" y="3716204"/>
            <a:ext cx="2997585" cy="402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2">
            <a:extLst>
              <a:ext uri="{FF2B5EF4-FFF2-40B4-BE49-F238E27FC236}">
                <a16:creationId xmlns:a16="http://schemas.microsoft.com/office/drawing/2014/main" id="{A92E97DF-DCB2-3013-5ECC-929F949AA4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09" y="3658676"/>
            <a:ext cx="5344668" cy="41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60B32F9C-035F-0BAA-D945-C4FF8277A7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74" y="3714574"/>
            <a:ext cx="3094540" cy="394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user\Downloads\IMG_2930.JPG">
            <a:extLst>
              <a:ext uri="{FF2B5EF4-FFF2-40B4-BE49-F238E27FC236}">
                <a16:creationId xmlns:a16="http://schemas.microsoft.com/office/drawing/2014/main" id="{C63ABA91-2BB9-439C-67F1-0552ADB9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290" y="3649528"/>
            <a:ext cx="3094541" cy="408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027BAB4-8C37-E0EA-BA01-68DD6CD052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04" y="3734722"/>
            <a:ext cx="3094540" cy="39472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996E882C-585D-3761-23A3-51552179B80A}"/>
              </a:ext>
            </a:extLst>
          </p:cNvPr>
          <p:cNvSpPr txBox="1"/>
          <p:nvPr/>
        </p:nvSpPr>
        <p:spPr>
          <a:xfrm>
            <a:off x="-48055" y="8059679"/>
            <a:ext cx="183360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本系畢業生遍及中華航空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華信航空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長榮航空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立榮航空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國泰航空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星宇航空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台灣虎航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algn="ctr"/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新加坡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航空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四川航空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南方航空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廈門航空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澳門航空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印尼航空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關西機場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名古屋機場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新加坡機場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14C32397-4758-F5B7-EEF6-46029FB2F6FF}"/>
              </a:ext>
            </a:extLst>
          </p:cNvPr>
          <p:cNvSpPr txBox="1"/>
          <p:nvPr/>
        </p:nvSpPr>
        <p:spPr>
          <a:xfrm>
            <a:off x="631846" y="1955954"/>
            <a:ext cx="8093713" cy="71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zh-TW" altLang="en-US" sz="5400" b="1" spc="-168" dirty="0">
                <a:solidFill>
                  <a:srgbClr val="0070C0"/>
                </a:solidFill>
                <a:ea typeface="標楷體" panose="03000509000000000000" pitchFamily="65" charset="-120"/>
              </a:rPr>
              <a:t>知名企業校外實習與就業</a:t>
            </a:r>
            <a:endParaRPr lang="en-US" altLang="zh-TW" sz="5400" b="1" spc="-168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51" name="圖片 50" descr="Airbus Home">
            <a:extLst>
              <a:ext uri="{FF2B5EF4-FFF2-40B4-BE49-F238E27FC236}">
                <a16:creationId xmlns:a16="http://schemas.microsoft.com/office/drawing/2014/main" id="{F6D01216-3F2E-E7DC-F3DB-B563C986E25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/>
          <a:stretch/>
        </p:blipFill>
        <p:spPr>
          <a:xfrm rot="21315523">
            <a:off x="8162716" y="429111"/>
            <a:ext cx="3685112" cy="138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309837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5407" y="311933"/>
            <a:ext cx="1174818" cy="1433534"/>
            <a:chOff x="0" y="0"/>
            <a:chExt cx="406400" cy="495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495897"/>
            </a:xfrm>
            <a:custGeom>
              <a:avLst/>
              <a:gdLst/>
              <a:ahLst/>
              <a:cxnLst/>
              <a:rect l="l" t="t" r="r" b="b"/>
              <a:pathLst>
                <a:path w="406400" h="495897">
                  <a:moveTo>
                    <a:pt x="203200" y="0"/>
                  </a:moveTo>
                  <a:lnTo>
                    <a:pt x="406400" y="0"/>
                  </a:lnTo>
                  <a:lnTo>
                    <a:pt x="203200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5E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03200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212816" y="1692523"/>
            <a:ext cx="5645184" cy="2855"/>
          </a:xfrm>
          <a:prstGeom prst="line">
            <a:avLst/>
          </a:prstGeom>
          <a:ln w="47625" cap="flat">
            <a:solidFill>
              <a:srgbClr val="014B50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6" name="Group 6"/>
          <p:cNvGrpSpPr/>
          <p:nvPr/>
        </p:nvGrpSpPr>
        <p:grpSpPr>
          <a:xfrm>
            <a:off x="15561308" y="9258300"/>
            <a:ext cx="3314101" cy="1028700"/>
            <a:chOff x="0" y="0"/>
            <a:chExt cx="1597601" cy="4958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97601" cy="495897"/>
            </a:xfrm>
            <a:custGeom>
              <a:avLst/>
              <a:gdLst/>
              <a:ahLst/>
              <a:cxnLst/>
              <a:rect l="l" t="t" r="r" b="b"/>
              <a:pathLst>
                <a:path w="1597601" h="495897">
                  <a:moveTo>
                    <a:pt x="203200" y="0"/>
                  </a:moveTo>
                  <a:lnTo>
                    <a:pt x="1597601" y="0"/>
                  </a:lnTo>
                  <a:lnTo>
                    <a:pt x="1394401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5E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1394401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96384" y="9772650"/>
            <a:ext cx="2135484" cy="514350"/>
            <a:chOff x="0" y="0"/>
            <a:chExt cx="2058870" cy="4958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58870" cy="495897"/>
            </a:xfrm>
            <a:custGeom>
              <a:avLst/>
              <a:gdLst/>
              <a:ahLst/>
              <a:cxnLst/>
              <a:rect l="l" t="t" r="r" b="b"/>
              <a:pathLst>
                <a:path w="2058870" h="495897">
                  <a:moveTo>
                    <a:pt x="203200" y="0"/>
                  </a:moveTo>
                  <a:lnTo>
                    <a:pt x="2058870" y="0"/>
                  </a:lnTo>
                  <a:lnTo>
                    <a:pt x="1855670" y="495897"/>
                  </a:lnTo>
                  <a:lnTo>
                    <a:pt x="0" y="49589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7E8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1855670" cy="53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800225" y="9258300"/>
            <a:ext cx="1114912" cy="399751"/>
          </a:xfrm>
          <a:custGeom>
            <a:avLst/>
            <a:gdLst/>
            <a:ahLst/>
            <a:cxnLst/>
            <a:rect l="l" t="t" r="r" b="b"/>
            <a:pathLst>
              <a:path w="1114912" h="399751">
                <a:moveTo>
                  <a:pt x="0" y="0"/>
                </a:moveTo>
                <a:lnTo>
                  <a:pt x="1114912" y="0"/>
                </a:lnTo>
                <a:lnTo>
                  <a:pt x="1114912" y="399751"/>
                </a:lnTo>
                <a:lnTo>
                  <a:pt x="0" y="3997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48704" b="-111560"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8707241" y="5508512"/>
            <a:ext cx="1387644" cy="138764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138112" y="6956540"/>
            <a:ext cx="1387644" cy="1387644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3" name="Freeform 53"/>
          <p:cNvSpPr/>
          <p:nvPr/>
        </p:nvSpPr>
        <p:spPr>
          <a:xfrm>
            <a:off x="13261588" y="68172"/>
            <a:ext cx="5026412" cy="1795147"/>
          </a:xfrm>
          <a:custGeom>
            <a:avLst/>
            <a:gdLst/>
            <a:ahLst/>
            <a:cxnLst/>
            <a:rect l="l" t="t" r="r" b="b"/>
            <a:pathLst>
              <a:path w="5026412" h="1795147">
                <a:moveTo>
                  <a:pt x="0" y="0"/>
                </a:moveTo>
                <a:lnTo>
                  <a:pt x="5026412" y="0"/>
                </a:lnTo>
                <a:lnTo>
                  <a:pt x="5026412" y="1795147"/>
                </a:lnTo>
                <a:lnTo>
                  <a:pt x="0" y="1795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1506521" y="683593"/>
            <a:ext cx="9048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 dirty="0">
                <a:solidFill>
                  <a:srgbClr val="C0504D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本系強項與特色</a:t>
            </a: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-1455757" y="2666032"/>
            <a:ext cx="13532399" cy="5373216"/>
          </a:xfrm>
          <a:prstGeom prst="rect">
            <a:avLst/>
          </a:prstGeom>
        </p:spPr>
        <p:txBody>
          <a:bodyPr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8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48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航空專業師資，引領實習與就業</a:t>
            </a:r>
            <a:r>
              <a:rPr lang="en-US" altLang="zh-TW" sz="48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48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專業教學設備，培育專業技能</a:t>
            </a:r>
            <a:r>
              <a:rPr lang="en-US" altLang="zh-TW" sz="48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日本空服學程</a:t>
            </a:r>
            <a:r>
              <a:rPr lang="en-US" altLang="zh-TW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vs</a:t>
            </a:r>
            <a:r>
              <a:rPr lang="zh-TW" altLang="en-US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美國飛行學程</a:t>
            </a:r>
            <a:r>
              <a:rPr lang="en-US" altLang="zh-TW" sz="48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endParaRPr lang="en-US" altLang="zh-TW" sz="4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48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48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大四參與航空實習，畢業錄取航空產業</a:t>
            </a:r>
            <a:r>
              <a:rPr lang="en-US" altLang="zh-TW" sz="48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altLang="zh-TW" sz="4800" b="1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b="1" kern="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選對學校，選對科系</a:t>
            </a:r>
            <a:r>
              <a:rPr lang="en-US" altLang="zh-TW" sz="5400" b="1" kern="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b="1" kern="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迎向燦爛未來</a:t>
            </a:r>
            <a:r>
              <a:rPr lang="en-US" altLang="zh-TW" sz="5400" b="1" kern="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5400" b="1" kern="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就在中華航管</a:t>
            </a:r>
            <a:r>
              <a:rPr lang="en-US" altLang="zh-TW" sz="5400" b="1" kern="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5400" b="1" kern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639800" y="7578061"/>
            <a:ext cx="3999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中華航管</a:t>
            </a:r>
            <a:r>
              <a:rPr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夢想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起飛專線</a:t>
            </a:r>
            <a:endParaRPr lang="zh-TW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 descr="Airbus Home">
            <a:extLst>
              <a:ext uri="{FF2B5EF4-FFF2-40B4-BE49-F238E27FC236}">
                <a16:creationId xmlns:a16="http://schemas.microsoft.com/office/drawing/2014/main" id="{AC964DAA-386B-1695-2B3E-F56E55317E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 rot="21315523">
            <a:off x="7553108" y="461857"/>
            <a:ext cx="3685112" cy="138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103BBFCA-8824-EC84-90A2-DFB24F8D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17894" r="80502" b="65594"/>
          <a:stretch>
            <a:fillRect/>
          </a:stretch>
        </p:blipFill>
        <p:spPr bwMode="auto">
          <a:xfrm>
            <a:off x="14442125" y="5177697"/>
            <a:ext cx="2238364" cy="236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2">
            <a:extLst>
              <a:ext uri="{FF2B5EF4-FFF2-40B4-BE49-F238E27FC236}">
                <a16:creationId xmlns:a16="http://schemas.microsoft.com/office/drawing/2014/main" id="{EBF71B20-1409-1AA6-2B65-7B28F94C2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2212455"/>
            <a:ext cx="5074429" cy="287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70BB8ED8-6E71-D8D7-C72F-19C058AFCDFE}"/>
              </a:ext>
            </a:extLst>
          </p:cNvPr>
          <p:cNvSpPr txBox="1">
            <a:spLocks/>
          </p:cNvSpPr>
          <p:nvPr/>
        </p:nvSpPr>
        <p:spPr>
          <a:xfrm>
            <a:off x="14396004" y="8344184"/>
            <a:ext cx="2541370" cy="1238173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中華科大航管系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FontTx/>
              <a:buNone/>
              <a:defRPr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03-5935707#402</a:t>
            </a:r>
          </a:p>
          <a:p>
            <a:pPr>
              <a:buFontTx/>
              <a:buNone/>
              <a:defRPr/>
            </a:pPr>
            <a:r>
              <a:rPr lang="zh-TW" alt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88161010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831</Words>
  <Application>Microsoft Office PowerPoint</Application>
  <PresentationFormat>自訂</PresentationFormat>
  <Paragraphs>112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9" baseType="lpstr">
      <vt:lpstr>Calibri</vt:lpstr>
      <vt:lpstr>Arial</vt:lpstr>
      <vt:lpstr>華康楷書體W7(P)</vt:lpstr>
      <vt:lpstr>微軟正黑體</vt:lpstr>
      <vt:lpstr>華康中黑體</vt:lpstr>
      <vt:lpstr>標楷體</vt:lpstr>
      <vt:lpstr>PMingLiU</vt:lpstr>
      <vt:lpstr>PMingLiU</vt:lpstr>
      <vt:lpstr>Times New Roman</vt:lpstr>
      <vt:lpstr>華康談楷體W5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Cream Aesthetic Creative Modern Pitch Deck Presentation</dc:title>
  <dc:creator>陳幼珍</dc:creator>
  <cp:lastModifiedBy>User</cp:lastModifiedBy>
  <cp:revision>52</cp:revision>
  <cp:lastPrinted>2024-01-25T01:09:26Z</cp:lastPrinted>
  <dcterms:created xsi:type="dcterms:W3CDTF">2006-08-16T00:00:00Z</dcterms:created>
  <dcterms:modified xsi:type="dcterms:W3CDTF">2024-02-26T06:56:49Z</dcterms:modified>
  <dc:identifier>DAF4ar-esuk</dc:identifier>
</cp:coreProperties>
</file>